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3"/>
    <p:restoredTop sz="94724"/>
  </p:normalViewPr>
  <p:slideViewPr>
    <p:cSldViewPr snapToGrid="0">
      <p:cViewPr>
        <p:scale>
          <a:sx n="170" d="100"/>
          <a:sy n="170" d="100"/>
        </p:scale>
        <p:origin x="904" y="2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719b5075e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719b5075e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719b5075e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719b5075e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719b5075e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719b5075e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719b5075e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719b5075e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719b5075e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719b5075e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719b5075e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719b5075e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719b5075e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719b5075e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1058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59304" y="605950"/>
            <a:ext cx="4762500" cy="2052600"/>
          </a:xfrm>
          <a:prstGeom prst="rect">
            <a:avLst/>
          </a:prstGeom>
        </p:spPr>
        <p:txBody>
          <a:bodyPr spcFirstLastPara="1" wrap="square" lIns="91425" tIns="91425" rIns="91425" bIns="91425" anchor="b" anchorCtr="0">
            <a:noAutofit/>
          </a:bodyPr>
          <a:lstStyle/>
          <a:p>
            <a:pPr marL="0" lvl="0" indent="0" algn="l" rtl="0">
              <a:lnSpc>
                <a:spcPct val="140000"/>
              </a:lnSpc>
              <a:spcBef>
                <a:spcPts val="2400"/>
              </a:spcBef>
              <a:spcAft>
                <a:spcPts val="600"/>
              </a:spcAft>
              <a:buClr>
                <a:schemeClr val="dk1"/>
              </a:buClr>
              <a:buSzPts val="1100"/>
              <a:buFont typeface="Arial"/>
              <a:buNone/>
            </a:pPr>
            <a:r>
              <a:rPr lang="en" sz="2500" b="1">
                <a:solidFill>
                  <a:schemeClr val="accent2"/>
                </a:solidFill>
                <a:highlight>
                  <a:srgbClr val="FFFFFF"/>
                </a:highlight>
              </a:rPr>
              <a:t>Bidirectional and long-lasting control of alcohol-seeking behavior by corticostriatal LTP and LTD</a:t>
            </a:r>
            <a:endParaRPr sz="2500" b="1">
              <a:solidFill>
                <a:schemeClr val="accent2"/>
              </a:solidFill>
              <a:highlight>
                <a:srgbClr val="FFFFFF"/>
              </a:highlight>
            </a:endParaRPr>
          </a:p>
        </p:txBody>
      </p:sp>
      <p:sp>
        <p:nvSpPr>
          <p:cNvPr id="55" name="Google Shape;55;p13"/>
          <p:cNvSpPr txBox="1">
            <a:spLocks noGrp="1"/>
          </p:cNvSpPr>
          <p:nvPr>
            <p:ph type="subTitle" idx="1"/>
          </p:nvPr>
        </p:nvSpPr>
        <p:spPr>
          <a:xfrm>
            <a:off x="159300" y="2834125"/>
            <a:ext cx="5525100" cy="7926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100"/>
              <a:t>Ma et. al, 2018 | Wang Lab | Texas A&amp;M</a:t>
            </a:r>
            <a:endParaRPr sz="2100"/>
          </a:p>
        </p:txBody>
      </p:sp>
      <p:sp>
        <p:nvSpPr>
          <p:cNvPr id="56" name="Google Shape;56;p13"/>
          <p:cNvSpPr txBox="1">
            <a:spLocks noGrp="1"/>
          </p:cNvSpPr>
          <p:nvPr>
            <p:ph type="subTitle" idx="1"/>
          </p:nvPr>
        </p:nvSpPr>
        <p:spPr>
          <a:xfrm>
            <a:off x="159300" y="351580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Presented by Ritika Raghavan</a:t>
            </a:r>
            <a:endParaRPr sz="1900"/>
          </a:p>
        </p:txBody>
      </p:sp>
      <p:pic>
        <p:nvPicPr>
          <p:cNvPr id="57" name="Google Shape;57;p13"/>
          <p:cNvPicPr preferRelativeResize="0"/>
          <p:nvPr/>
        </p:nvPicPr>
        <p:blipFill>
          <a:blip r:embed="rId3">
            <a:alphaModFix/>
          </a:blip>
          <a:stretch>
            <a:fillRect/>
          </a:stretch>
        </p:blipFill>
        <p:spPr>
          <a:xfrm>
            <a:off x="5189844" y="0"/>
            <a:ext cx="395416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9;p19">
            <a:extLst>
              <a:ext uri="{FF2B5EF4-FFF2-40B4-BE49-F238E27FC236}">
                <a16:creationId xmlns:a16="http://schemas.microsoft.com/office/drawing/2014/main" id="{55F0322D-C61B-AA85-1B9C-3EC95AB5D582}"/>
              </a:ext>
            </a:extLst>
          </p:cNvPr>
          <p:cNvSpPr txBox="1"/>
          <p:nvPr/>
        </p:nvSpPr>
        <p:spPr>
          <a:xfrm>
            <a:off x="5756400" y="0"/>
            <a:ext cx="3387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Introduction | </a:t>
            </a:r>
            <a:r>
              <a:rPr lang="en" sz="1100" b="1" dirty="0"/>
              <a:t>Results (4) </a:t>
            </a:r>
            <a:r>
              <a:rPr lang="en" sz="1100" dirty="0"/>
              <a:t>| Discussion | Questions</a:t>
            </a:r>
            <a:endParaRPr sz="1100" dirty="0"/>
          </a:p>
        </p:txBody>
      </p:sp>
      <p:sp>
        <p:nvSpPr>
          <p:cNvPr id="5" name="Google Shape;114;p19">
            <a:extLst>
              <a:ext uri="{FF2B5EF4-FFF2-40B4-BE49-F238E27FC236}">
                <a16:creationId xmlns:a16="http://schemas.microsoft.com/office/drawing/2014/main" id="{C485F18F-D6E5-7BA9-20F7-C9EB8216C47E}"/>
              </a:ext>
            </a:extLst>
          </p:cNvPr>
          <p:cNvSpPr txBox="1">
            <a:spLocks/>
          </p:cNvSpPr>
          <p:nvPr/>
        </p:nvSpPr>
        <p:spPr>
          <a:xfrm>
            <a:off x="132844" y="354000"/>
            <a:ext cx="6249900" cy="941688"/>
          </a:xfrm>
          <a:prstGeom prst="rect">
            <a:avLst/>
          </a:prstGeom>
          <a:solidFill>
            <a:srgbClr val="F9CB9C"/>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2400" dirty="0"/>
              <a:t>Can in vivo LTD induction suppress alcohol seeking behavior?</a:t>
            </a:r>
          </a:p>
        </p:txBody>
      </p:sp>
      <p:pic>
        <p:nvPicPr>
          <p:cNvPr id="7" name="Picture 6" descr="Diagram&#10;&#10;Description automatically generated">
            <a:extLst>
              <a:ext uri="{FF2B5EF4-FFF2-40B4-BE49-F238E27FC236}">
                <a16:creationId xmlns:a16="http://schemas.microsoft.com/office/drawing/2014/main" id="{1B33291B-EBF1-AD99-C849-CE78BCC3D6A2}"/>
              </a:ext>
            </a:extLst>
          </p:cNvPr>
          <p:cNvPicPr>
            <a:picLocks noChangeAspect="1"/>
          </p:cNvPicPr>
          <p:nvPr/>
        </p:nvPicPr>
        <p:blipFill>
          <a:blip r:embed="rId3"/>
          <a:stretch>
            <a:fillRect/>
          </a:stretch>
        </p:blipFill>
        <p:spPr>
          <a:xfrm>
            <a:off x="129119" y="1319602"/>
            <a:ext cx="1862947" cy="2085758"/>
          </a:xfrm>
          <a:prstGeom prst="rect">
            <a:avLst/>
          </a:prstGeom>
        </p:spPr>
      </p:pic>
      <p:sp>
        <p:nvSpPr>
          <p:cNvPr id="8" name="TextBox 7">
            <a:extLst>
              <a:ext uri="{FF2B5EF4-FFF2-40B4-BE49-F238E27FC236}">
                <a16:creationId xmlns:a16="http://schemas.microsoft.com/office/drawing/2014/main" id="{C5E30074-BF73-9DB5-BA30-326D27CA6011}"/>
              </a:ext>
            </a:extLst>
          </p:cNvPr>
          <p:cNvSpPr txBox="1"/>
          <p:nvPr/>
        </p:nvSpPr>
        <p:spPr>
          <a:xfrm>
            <a:off x="6442813" y="501678"/>
            <a:ext cx="2628412" cy="600164"/>
          </a:xfrm>
          <a:prstGeom prst="rect">
            <a:avLst/>
          </a:prstGeom>
          <a:noFill/>
        </p:spPr>
        <p:txBody>
          <a:bodyPr wrap="square" rtlCol="0">
            <a:spAutoFit/>
          </a:bodyPr>
          <a:lstStyle/>
          <a:p>
            <a:r>
              <a:rPr lang="en-US" sz="1100" dirty="0"/>
              <a:t>MK801: Dopamine D1R antagonist</a:t>
            </a:r>
          </a:p>
          <a:p>
            <a:r>
              <a:rPr lang="en-US" sz="1100" dirty="0"/>
              <a:t>raclopride: Dopamine D2R antagonist</a:t>
            </a:r>
          </a:p>
          <a:p>
            <a:r>
              <a:rPr lang="en-US" sz="1100" dirty="0"/>
              <a:t>AM251: </a:t>
            </a:r>
            <a:r>
              <a:rPr lang="en-US" sz="1100" dirty="0" err="1"/>
              <a:t>eCB</a:t>
            </a:r>
            <a:r>
              <a:rPr lang="en-US" sz="1100" dirty="0"/>
              <a:t> CB1R antagonist</a:t>
            </a:r>
          </a:p>
        </p:txBody>
      </p:sp>
      <p:pic>
        <p:nvPicPr>
          <p:cNvPr id="10" name="Picture 9" descr="Chart, scatter chart&#10;&#10;Description automatically generated">
            <a:extLst>
              <a:ext uri="{FF2B5EF4-FFF2-40B4-BE49-F238E27FC236}">
                <a16:creationId xmlns:a16="http://schemas.microsoft.com/office/drawing/2014/main" id="{68BC1355-BE93-703E-5BCB-8D4CB8FE866F}"/>
              </a:ext>
            </a:extLst>
          </p:cNvPr>
          <p:cNvPicPr>
            <a:picLocks noChangeAspect="1"/>
          </p:cNvPicPr>
          <p:nvPr/>
        </p:nvPicPr>
        <p:blipFill>
          <a:blip r:embed="rId4"/>
          <a:stretch>
            <a:fillRect/>
          </a:stretch>
        </p:blipFill>
        <p:spPr>
          <a:xfrm>
            <a:off x="1992066" y="1347374"/>
            <a:ext cx="4160910" cy="1642464"/>
          </a:xfrm>
          <a:prstGeom prst="rect">
            <a:avLst/>
          </a:prstGeom>
        </p:spPr>
      </p:pic>
      <p:pic>
        <p:nvPicPr>
          <p:cNvPr id="12" name="Picture 11" descr="Chart, scatter chart&#10;&#10;Description automatically generated">
            <a:extLst>
              <a:ext uri="{FF2B5EF4-FFF2-40B4-BE49-F238E27FC236}">
                <a16:creationId xmlns:a16="http://schemas.microsoft.com/office/drawing/2014/main" id="{5EC9A17A-D874-7A2F-9674-552BBDC3AD8E}"/>
              </a:ext>
            </a:extLst>
          </p:cNvPr>
          <p:cNvPicPr>
            <a:picLocks noChangeAspect="1"/>
          </p:cNvPicPr>
          <p:nvPr/>
        </p:nvPicPr>
        <p:blipFill>
          <a:blip r:embed="rId5"/>
          <a:stretch>
            <a:fillRect/>
          </a:stretch>
        </p:blipFill>
        <p:spPr>
          <a:xfrm>
            <a:off x="6299561" y="3191233"/>
            <a:ext cx="2568255" cy="1831071"/>
          </a:xfrm>
          <a:prstGeom prst="rect">
            <a:avLst/>
          </a:prstGeom>
        </p:spPr>
      </p:pic>
      <p:pic>
        <p:nvPicPr>
          <p:cNvPr id="14" name="Picture 13" descr="Chart&#10;&#10;Description automatically generated">
            <a:extLst>
              <a:ext uri="{FF2B5EF4-FFF2-40B4-BE49-F238E27FC236}">
                <a16:creationId xmlns:a16="http://schemas.microsoft.com/office/drawing/2014/main" id="{20FF22C8-343A-B338-5EAF-22C717504407}"/>
              </a:ext>
            </a:extLst>
          </p:cNvPr>
          <p:cNvPicPr>
            <a:picLocks noChangeAspect="1"/>
          </p:cNvPicPr>
          <p:nvPr/>
        </p:nvPicPr>
        <p:blipFill>
          <a:blip r:embed="rId6"/>
          <a:stretch>
            <a:fillRect/>
          </a:stretch>
        </p:blipFill>
        <p:spPr>
          <a:xfrm>
            <a:off x="6558599" y="1319602"/>
            <a:ext cx="2156970" cy="1895305"/>
          </a:xfrm>
          <a:prstGeom prst="rect">
            <a:avLst/>
          </a:prstGeom>
        </p:spPr>
      </p:pic>
      <p:sp>
        <p:nvSpPr>
          <p:cNvPr id="15" name="TextBox 14">
            <a:extLst>
              <a:ext uri="{FF2B5EF4-FFF2-40B4-BE49-F238E27FC236}">
                <a16:creationId xmlns:a16="http://schemas.microsoft.com/office/drawing/2014/main" id="{F551DE7A-89C2-7EC7-2833-A2A63E6167FB}"/>
              </a:ext>
            </a:extLst>
          </p:cNvPr>
          <p:cNvSpPr txBox="1"/>
          <p:nvPr/>
        </p:nvSpPr>
        <p:spPr>
          <a:xfrm>
            <a:off x="1186318" y="3306549"/>
            <a:ext cx="4910432" cy="1600438"/>
          </a:xfrm>
          <a:prstGeom prst="rect">
            <a:avLst/>
          </a:prstGeom>
          <a:noFill/>
        </p:spPr>
        <p:txBody>
          <a:bodyPr wrap="square" rtlCol="0">
            <a:spAutoFit/>
          </a:bodyPr>
          <a:lstStyle/>
          <a:p>
            <a:pPr marL="285750" indent="-285750">
              <a:buFontTx/>
              <a:buChar char="-"/>
            </a:pPr>
            <a:r>
              <a:rPr lang="en-US" dirty="0"/>
              <a:t>LTD induced rats show lesser lever presses, lesser alcohol intake which is abolished by </a:t>
            </a:r>
            <a:r>
              <a:rPr lang="en-US" dirty="0" err="1"/>
              <a:t>eCB</a:t>
            </a:r>
            <a:r>
              <a:rPr lang="en-US" dirty="0"/>
              <a:t> CB1R antagonist treatment </a:t>
            </a:r>
            <a:br>
              <a:rPr lang="en-US" dirty="0"/>
            </a:br>
            <a:endParaRPr lang="en-US" dirty="0"/>
          </a:p>
          <a:p>
            <a:pPr marL="285750" indent="-285750">
              <a:buFontTx/>
              <a:buChar char="-"/>
            </a:pPr>
            <a:r>
              <a:rPr lang="en-US" dirty="0"/>
              <a:t>LTD induced rats show lower paired pulse ratio and less frequent spontaneous miniature excitatory currents all indicating synaptic depression</a:t>
            </a:r>
          </a:p>
        </p:txBody>
      </p:sp>
    </p:spTree>
    <p:extLst>
      <p:ext uri="{BB962C8B-B14F-4D97-AF65-F5344CB8AC3E}">
        <p14:creationId xmlns:p14="http://schemas.microsoft.com/office/powerpoint/2010/main" val="150519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diagram&#10;&#10;Description automatically generated">
            <a:extLst>
              <a:ext uri="{FF2B5EF4-FFF2-40B4-BE49-F238E27FC236}">
                <a16:creationId xmlns:a16="http://schemas.microsoft.com/office/drawing/2014/main" id="{B7267AC8-C240-1682-2B54-1CCE2DBAFCA8}"/>
              </a:ext>
            </a:extLst>
          </p:cNvPr>
          <p:cNvPicPr>
            <a:picLocks noChangeAspect="1"/>
          </p:cNvPicPr>
          <p:nvPr/>
        </p:nvPicPr>
        <p:blipFill>
          <a:blip r:embed="rId2"/>
          <a:stretch>
            <a:fillRect/>
          </a:stretch>
        </p:blipFill>
        <p:spPr>
          <a:xfrm>
            <a:off x="652713" y="1649688"/>
            <a:ext cx="7772400" cy="2684473"/>
          </a:xfrm>
          <a:prstGeom prst="rect">
            <a:avLst/>
          </a:prstGeom>
        </p:spPr>
      </p:pic>
      <p:sp>
        <p:nvSpPr>
          <p:cNvPr id="4" name="Google Shape;114;p19">
            <a:extLst>
              <a:ext uri="{FF2B5EF4-FFF2-40B4-BE49-F238E27FC236}">
                <a16:creationId xmlns:a16="http://schemas.microsoft.com/office/drawing/2014/main" id="{33AF8C49-0DDD-79E7-C2B4-577E046A6144}"/>
              </a:ext>
            </a:extLst>
          </p:cNvPr>
          <p:cNvSpPr txBox="1">
            <a:spLocks/>
          </p:cNvSpPr>
          <p:nvPr/>
        </p:nvSpPr>
        <p:spPr>
          <a:xfrm>
            <a:off x="718884" y="354000"/>
            <a:ext cx="7706231" cy="941688"/>
          </a:xfrm>
          <a:prstGeom prst="rect">
            <a:avLst/>
          </a:prstGeom>
          <a:solidFill>
            <a:srgbClr val="F9CB9C"/>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2400" dirty="0"/>
              <a:t>How does LTP induction alter glutamatergic transmission in MSN in the DMS addiction circuit?</a:t>
            </a:r>
          </a:p>
        </p:txBody>
      </p:sp>
      <p:sp>
        <p:nvSpPr>
          <p:cNvPr id="5" name="Google Shape;109;p19">
            <a:extLst>
              <a:ext uri="{FF2B5EF4-FFF2-40B4-BE49-F238E27FC236}">
                <a16:creationId xmlns:a16="http://schemas.microsoft.com/office/drawing/2014/main" id="{C1F09294-ABCC-5D03-DA4F-8DEB0FCE7ED6}"/>
              </a:ext>
            </a:extLst>
          </p:cNvPr>
          <p:cNvSpPr txBox="1"/>
          <p:nvPr/>
        </p:nvSpPr>
        <p:spPr>
          <a:xfrm>
            <a:off x="5756400" y="0"/>
            <a:ext cx="3387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Introduction | </a:t>
            </a:r>
            <a:r>
              <a:rPr lang="en" sz="1100" b="1" dirty="0"/>
              <a:t>Results (5) </a:t>
            </a:r>
            <a:r>
              <a:rPr lang="en" sz="1100" dirty="0"/>
              <a:t>| Discussion | Questions</a:t>
            </a:r>
            <a:endParaRPr sz="1100" dirty="0"/>
          </a:p>
        </p:txBody>
      </p:sp>
      <p:pic>
        <p:nvPicPr>
          <p:cNvPr id="15" name="Picture 14" descr="Graphical user interface&#10;&#10;Description automatically generated with low confidence">
            <a:extLst>
              <a:ext uri="{FF2B5EF4-FFF2-40B4-BE49-F238E27FC236}">
                <a16:creationId xmlns:a16="http://schemas.microsoft.com/office/drawing/2014/main" id="{480C7F06-CA52-59AF-024A-874E7A33C900}"/>
              </a:ext>
            </a:extLst>
          </p:cNvPr>
          <p:cNvPicPr>
            <a:picLocks noChangeAspect="1"/>
          </p:cNvPicPr>
          <p:nvPr/>
        </p:nvPicPr>
        <p:blipFill rotWithShape="1">
          <a:blip r:embed="rId3"/>
          <a:srcRect r="50000"/>
          <a:stretch/>
        </p:blipFill>
        <p:spPr>
          <a:xfrm>
            <a:off x="685798" y="1427349"/>
            <a:ext cx="3886201" cy="1588675"/>
          </a:xfrm>
          <a:prstGeom prst="rect">
            <a:avLst/>
          </a:prstGeom>
        </p:spPr>
      </p:pic>
      <p:pic>
        <p:nvPicPr>
          <p:cNvPr id="17" name="Picture 16" descr="Chart, diagram&#10;&#10;Description automatically generated">
            <a:extLst>
              <a:ext uri="{FF2B5EF4-FFF2-40B4-BE49-F238E27FC236}">
                <a16:creationId xmlns:a16="http://schemas.microsoft.com/office/drawing/2014/main" id="{4D503E56-4135-2FB6-F96C-5EADFC6DDDA8}"/>
              </a:ext>
            </a:extLst>
          </p:cNvPr>
          <p:cNvPicPr>
            <a:picLocks noChangeAspect="1"/>
          </p:cNvPicPr>
          <p:nvPr/>
        </p:nvPicPr>
        <p:blipFill>
          <a:blip r:embed="rId4"/>
          <a:stretch>
            <a:fillRect/>
          </a:stretch>
        </p:blipFill>
        <p:spPr>
          <a:xfrm>
            <a:off x="283028" y="3017836"/>
            <a:ext cx="2271486" cy="1915175"/>
          </a:xfrm>
          <a:prstGeom prst="rect">
            <a:avLst/>
          </a:prstGeom>
        </p:spPr>
      </p:pic>
      <p:pic>
        <p:nvPicPr>
          <p:cNvPr id="19" name="Picture 18" descr="Chart, scatter chart&#10;&#10;Description automatically generated">
            <a:extLst>
              <a:ext uri="{FF2B5EF4-FFF2-40B4-BE49-F238E27FC236}">
                <a16:creationId xmlns:a16="http://schemas.microsoft.com/office/drawing/2014/main" id="{28204336-C5B6-69C4-2D4E-5514D122D9CA}"/>
              </a:ext>
            </a:extLst>
          </p:cNvPr>
          <p:cNvPicPr>
            <a:picLocks noChangeAspect="1"/>
          </p:cNvPicPr>
          <p:nvPr/>
        </p:nvPicPr>
        <p:blipFill>
          <a:blip r:embed="rId5"/>
          <a:stretch>
            <a:fillRect/>
          </a:stretch>
        </p:blipFill>
        <p:spPr>
          <a:xfrm>
            <a:off x="2554514" y="3017835"/>
            <a:ext cx="2091534" cy="2004107"/>
          </a:xfrm>
          <a:prstGeom prst="rect">
            <a:avLst/>
          </a:prstGeom>
        </p:spPr>
      </p:pic>
      <p:sp>
        <p:nvSpPr>
          <p:cNvPr id="20" name="TextBox 19">
            <a:extLst>
              <a:ext uri="{FF2B5EF4-FFF2-40B4-BE49-F238E27FC236}">
                <a16:creationId xmlns:a16="http://schemas.microsoft.com/office/drawing/2014/main" id="{FC272FCE-2A7F-BB5A-8394-ABA319BD8159}"/>
              </a:ext>
            </a:extLst>
          </p:cNvPr>
          <p:cNvSpPr txBox="1"/>
          <p:nvPr/>
        </p:nvSpPr>
        <p:spPr>
          <a:xfrm>
            <a:off x="4646048" y="3016024"/>
            <a:ext cx="4129314" cy="1815882"/>
          </a:xfrm>
          <a:prstGeom prst="rect">
            <a:avLst/>
          </a:prstGeom>
          <a:solidFill>
            <a:schemeClr val="bg1"/>
          </a:solidFill>
        </p:spPr>
        <p:txBody>
          <a:bodyPr wrap="square" rtlCol="0">
            <a:spAutoFit/>
          </a:bodyPr>
          <a:lstStyle/>
          <a:p>
            <a:pPr marL="285750" indent="-285750">
              <a:buFontTx/>
              <a:buChar char="-"/>
            </a:pPr>
            <a:r>
              <a:rPr lang="en-US" dirty="0"/>
              <a:t>D1-MSNs were labelled by retrograde beads in the substantia nigra pars reticulata</a:t>
            </a:r>
          </a:p>
          <a:p>
            <a:pPr marL="285750" indent="-285750">
              <a:buFontTx/>
              <a:buChar char="-"/>
            </a:pPr>
            <a:r>
              <a:rPr lang="en-US" dirty="0"/>
              <a:t>D2-MSNs were labelled with a AAV-D2SP-eYFP</a:t>
            </a:r>
          </a:p>
          <a:p>
            <a:pPr marL="285750" indent="-285750">
              <a:buFontTx/>
              <a:buChar char="-"/>
            </a:pPr>
            <a:endParaRPr lang="en-US" dirty="0"/>
          </a:p>
          <a:p>
            <a:pPr marL="285750" indent="-285750">
              <a:buFontTx/>
              <a:buChar char="-"/>
            </a:pPr>
            <a:r>
              <a:rPr lang="en-US" dirty="0"/>
              <a:t>D1-MSNs showed higher AMPAR/NMDA ratio upon LTP induction which could be driven by higher GLUN2B/NMDA ratio</a:t>
            </a:r>
          </a:p>
        </p:txBody>
      </p:sp>
      <p:pic>
        <p:nvPicPr>
          <p:cNvPr id="21" name="Picture 20" descr="Graphical user interface&#10;&#10;Description automatically generated with low confidence">
            <a:extLst>
              <a:ext uri="{FF2B5EF4-FFF2-40B4-BE49-F238E27FC236}">
                <a16:creationId xmlns:a16="http://schemas.microsoft.com/office/drawing/2014/main" id="{27129A6F-8DE3-C470-8FE3-FB7933D75276}"/>
              </a:ext>
            </a:extLst>
          </p:cNvPr>
          <p:cNvPicPr>
            <a:picLocks noChangeAspect="1"/>
          </p:cNvPicPr>
          <p:nvPr/>
        </p:nvPicPr>
        <p:blipFill rotWithShape="1">
          <a:blip r:embed="rId3"/>
          <a:srcRect l="49574" r="426"/>
          <a:stretch/>
        </p:blipFill>
        <p:spPr>
          <a:xfrm>
            <a:off x="4538913" y="1427349"/>
            <a:ext cx="3886202" cy="1588675"/>
          </a:xfrm>
          <a:prstGeom prst="rect">
            <a:avLst/>
          </a:prstGeom>
        </p:spPr>
      </p:pic>
    </p:spTree>
    <p:extLst>
      <p:ext uri="{BB962C8B-B14F-4D97-AF65-F5344CB8AC3E}">
        <p14:creationId xmlns:p14="http://schemas.microsoft.com/office/powerpoint/2010/main" val="265968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9;p19">
            <a:extLst>
              <a:ext uri="{FF2B5EF4-FFF2-40B4-BE49-F238E27FC236}">
                <a16:creationId xmlns:a16="http://schemas.microsoft.com/office/drawing/2014/main" id="{4B7E9E89-C343-B77B-26F3-07470C9B9BA5}"/>
              </a:ext>
            </a:extLst>
          </p:cNvPr>
          <p:cNvSpPr txBox="1"/>
          <p:nvPr/>
        </p:nvSpPr>
        <p:spPr>
          <a:xfrm>
            <a:off x="5756400" y="0"/>
            <a:ext cx="3387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Introduction | </a:t>
            </a:r>
            <a:r>
              <a:rPr lang="en" sz="1100" b="1" dirty="0"/>
              <a:t>Results (6) </a:t>
            </a:r>
            <a:r>
              <a:rPr lang="en" sz="1100" dirty="0"/>
              <a:t>| Discussion | Questions</a:t>
            </a:r>
            <a:endParaRPr sz="1100" dirty="0"/>
          </a:p>
        </p:txBody>
      </p:sp>
      <p:sp>
        <p:nvSpPr>
          <p:cNvPr id="5" name="Google Shape;114;p19">
            <a:extLst>
              <a:ext uri="{FF2B5EF4-FFF2-40B4-BE49-F238E27FC236}">
                <a16:creationId xmlns:a16="http://schemas.microsoft.com/office/drawing/2014/main" id="{41309659-6D54-CDFA-F256-FDE8E4EE31DA}"/>
              </a:ext>
            </a:extLst>
          </p:cNvPr>
          <p:cNvSpPr txBox="1">
            <a:spLocks/>
          </p:cNvSpPr>
          <p:nvPr/>
        </p:nvSpPr>
        <p:spPr>
          <a:xfrm>
            <a:off x="718884" y="354000"/>
            <a:ext cx="7706231" cy="941688"/>
          </a:xfrm>
          <a:prstGeom prst="rect">
            <a:avLst/>
          </a:prstGeom>
          <a:solidFill>
            <a:srgbClr val="F9CB9C"/>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2400" dirty="0"/>
              <a:t>How does LTD induction alter glutamatergic transmission in MSN in the DMS addiction circuit?</a:t>
            </a:r>
          </a:p>
        </p:txBody>
      </p:sp>
      <p:pic>
        <p:nvPicPr>
          <p:cNvPr id="7" name="Picture 6" descr="Diagram, schematic&#10;&#10;Description automatically generated">
            <a:extLst>
              <a:ext uri="{FF2B5EF4-FFF2-40B4-BE49-F238E27FC236}">
                <a16:creationId xmlns:a16="http://schemas.microsoft.com/office/drawing/2014/main" id="{097A773C-4C51-9599-8B9C-5DAD842FC035}"/>
              </a:ext>
            </a:extLst>
          </p:cNvPr>
          <p:cNvPicPr>
            <a:picLocks noChangeAspect="1"/>
          </p:cNvPicPr>
          <p:nvPr/>
        </p:nvPicPr>
        <p:blipFill rotWithShape="1">
          <a:blip r:embed="rId2"/>
          <a:srcRect b="44850"/>
          <a:stretch/>
        </p:blipFill>
        <p:spPr>
          <a:xfrm>
            <a:off x="834570" y="1385207"/>
            <a:ext cx="1906229" cy="1481364"/>
          </a:xfrm>
          <a:prstGeom prst="rect">
            <a:avLst/>
          </a:prstGeom>
        </p:spPr>
      </p:pic>
      <p:pic>
        <p:nvPicPr>
          <p:cNvPr id="8" name="Picture 7" descr="Diagram, schematic&#10;&#10;Description automatically generated">
            <a:extLst>
              <a:ext uri="{FF2B5EF4-FFF2-40B4-BE49-F238E27FC236}">
                <a16:creationId xmlns:a16="http://schemas.microsoft.com/office/drawing/2014/main" id="{E861F69A-01FE-1B18-EEF1-762C90C63965}"/>
              </a:ext>
            </a:extLst>
          </p:cNvPr>
          <p:cNvPicPr>
            <a:picLocks noChangeAspect="1"/>
          </p:cNvPicPr>
          <p:nvPr/>
        </p:nvPicPr>
        <p:blipFill rotWithShape="1">
          <a:blip r:embed="rId2"/>
          <a:srcRect t="58483"/>
          <a:stretch/>
        </p:blipFill>
        <p:spPr>
          <a:xfrm>
            <a:off x="834570" y="2956089"/>
            <a:ext cx="1906229" cy="1115167"/>
          </a:xfrm>
          <a:prstGeom prst="rect">
            <a:avLst/>
          </a:prstGeom>
        </p:spPr>
      </p:pic>
      <p:pic>
        <p:nvPicPr>
          <p:cNvPr id="10" name="Picture 9" descr="Chart, scatter chart&#10;&#10;Description automatically generated">
            <a:extLst>
              <a:ext uri="{FF2B5EF4-FFF2-40B4-BE49-F238E27FC236}">
                <a16:creationId xmlns:a16="http://schemas.microsoft.com/office/drawing/2014/main" id="{9D67EA28-E738-70F5-BEB3-585A35D3AEC0}"/>
              </a:ext>
            </a:extLst>
          </p:cNvPr>
          <p:cNvPicPr>
            <a:picLocks noChangeAspect="1"/>
          </p:cNvPicPr>
          <p:nvPr/>
        </p:nvPicPr>
        <p:blipFill>
          <a:blip r:embed="rId3"/>
          <a:stretch>
            <a:fillRect/>
          </a:stretch>
        </p:blipFill>
        <p:spPr>
          <a:xfrm>
            <a:off x="3325626" y="1385207"/>
            <a:ext cx="1807936" cy="1857199"/>
          </a:xfrm>
          <a:prstGeom prst="rect">
            <a:avLst/>
          </a:prstGeom>
        </p:spPr>
      </p:pic>
      <p:pic>
        <p:nvPicPr>
          <p:cNvPr id="12" name="Picture 11" descr="Chart, scatter chart&#10;&#10;Description automatically generated">
            <a:extLst>
              <a:ext uri="{FF2B5EF4-FFF2-40B4-BE49-F238E27FC236}">
                <a16:creationId xmlns:a16="http://schemas.microsoft.com/office/drawing/2014/main" id="{D53465C9-0175-86B1-1DCE-8119B0B647E3}"/>
              </a:ext>
            </a:extLst>
          </p:cNvPr>
          <p:cNvPicPr>
            <a:picLocks noChangeAspect="1"/>
          </p:cNvPicPr>
          <p:nvPr/>
        </p:nvPicPr>
        <p:blipFill>
          <a:blip r:embed="rId4"/>
          <a:stretch>
            <a:fillRect/>
          </a:stretch>
        </p:blipFill>
        <p:spPr>
          <a:xfrm>
            <a:off x="3226304" y="3238347"/>
            <a:ext cx="1907258" cy="1857199"/>
          </a:xfrm>
          <a:prstGeom prst="rect">
            <a:avLst/>
          </a:prstGeom>
        </p:spPr>
      </p:pic>
      <p:sp>
        <p:nvSpPr>
          <p:cNvPr id="13" name="TextBox 12">
            <a:extLst>
              <a:ext uri="{FF2B5EF4-FFF2-40B4-BE49-F238E27FC236}">
                <a16:creationId xmlns:a16="http://schemas.microsoft.com/office/drawing/2014/main" id="{FA7EBD40-5317-089A-3FA5-6ED9455F39D4}"/>
              </a:ext>
            </a:extLst>
          </p:cNvPr>
          <p:cNvSpPr txBox="1"/>
          <p:nvPr/>
        </p:nvSpPr>
        <p:spPr>
          <a:xfrm>
            <a:off x="153627" y="4071256"/>
            <a:ext cx="3268113" cy="954107"/>
          </a:xfrm>
          <a:prstGeom prst="rect">
            <a:avLst/>
          </a:prstGeom>
          <a:noFill/>
        </p:spPr>
        <p:txBody>
          <a:bodyPr wrap="square" rtlCol="0">
            <a:spAutoFit/>
          </a:bodyPr>
          <a:lstStyle/>
          <a:p>
            <a:r>
              <a:rPr lang="en-US" dirty="0" err="1"/>
              <a:t>eHFS</a:t>
            </a:r>
            <a:r>
              <a:rPr lang="en-US" dirty="0"/>
              <a:t> + </a:t>
            </a:r>
            <a:r>
              <a:rPr lang="en-US" dirty="0" err="1"/>
              <a:t>oPSD</a:t>
            </a:r>
            <a:r>
              <a:rPr lang="en-US" dirty="0"/>
              <a:t> + MK801(D1R agonist) + raclopride(D2R agonist)</a:t>
            </a:r>
          </a:p>
          <a:p>
            <a:endParaRPr lang="en-US" dirty="0"/>
          </a:p>
          <a:p>
            <a:r>
              <a:rPr lang="en-US" dirty="0"/>
              <a:t>AM251: CB1R antagonist </a:t>
            </a:r>
          </a:p>
        </p:txBody>
      </p:sp>
      <p:pic>
        <p:nvPicPr>
          <p:cNvPr id="15" name="Picture 14" descr="Chart&#10;&#10;Description automatically generated">
            <a:extLst>
              <a:ext uri="{FF2B5EF4-FFF2-40B4-BE49-F238E27FC236}">
                <a16:creationId xmlns:a16="http://schemas.microsoft.com/office/drawing/2014/main" id="{597EED53-5061-0A5E-3689-35F7EE7EA504}"/>
              </a:ext>
            </a:extLst>
          </p:cNvPr>
          <p:cNvPicPr>
            <a:picLocks noChangeAspect="1"/>
          </p:cNvPicPr>
          <p:nvPr/>
        </p:nvPicPr>
        <p:blipFill rotWithShape="1">
          <a:blip r:embed="rId5"/>
          <a:srcRect l="3638" b="50000"/>
          <a:stretch/>
        </p:blipFill>
        <p:spPr>
          <a:xfrm>
            <a:off x="5183223" y="1368306"/>
            <a:ext cx="3089919" cy="1870041"/>
          </a:xfrm>
          <a:prstGeom prst="rect">
            <a:avLst/>
          </a:prstGeom>
        </p:spPr>
      </p:pic>
      <p:pic>
        <p:nvPicPr>
          <p:cNvPr id="16" name="Picture 15" descr="Chart&#10;&#10;Description automatically generated">
            <a:extLst>
              <a:ext uri="{FF2B5EF4-FFF2-40B4-BE49-F238E27FC236}">
                <a16:creationId xmlns:a16="http://schemas.microsoft.com/office/drawing/2014/main" id="{A4AAE015-2710-3CA0-C80B-D7564A00B319}"/>
              </a:ext>
            </a:extLst>
          </p:cNvPr>
          <p:cNvPicPr>
            <a:picLocks noChangeAspect="1"/>
          </p:cNvPicPr>
          <p:nvPr/>
        </p:nvPicPr>
        <p:blipFill rotWithShape="1">
          <a:blip r:embed="rId5"/>
          <a:srcRect l="3638" t="50000"/>
          <a:stretch/>
        </p:blipFill>
        <p:spPr>
          <a:xfrm>
            <a:off x="5183222" y="3238347"/>
            <a:ext cx="3089919" cy="1870042"/>
          </a:xfrm>
          <a:prstGeom prst="rect">
            <a:avLst/>
          </a:prstGeom>
        </p:spPr>
      </p:pic>
    </p:spTree>
    <p:extLst>
      <p:ext uri="{BB962C8B-B14F-4D97-AF65-F5344CB8AC3E}">
        <p14:creationId xmlns:p14="http://schemas.microsoft.com/office/powerpoint/2010/main" val="22241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9;p19">
            <a:extLst>
              <a:ext uri="{FF2B5EF4-FFF2-40B4-BE49-F238E27FC236}">
                <a16:creationId xmlns:a16="http://schemas.microsoft.com/office/drawing/2014/main" id="{FFABDB1C-4BF9-B2D0-5F0B-E43A6ED88727}"/>
              </a:ext>
            </a:extLst>
          </p:cNvPr>
          <p:cNvSpPr txBox="1"/>
          <p:nvPr/>
        </p:nvSpPr>
        <p:spPr>
          <a:xfrm>
            <a:off x="5756400" y="0"/>
            <a:ext cx="3387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Introduction | </a:t>
            </a:r>
            <a:r>
              <a:rPr lang="en" sz="1100" b="1" dirty="0"/>
              <a:t>Results (7) </a:t>
            </a:r>
            <a:r>
              <a:rPr lang="en" sz="1100" dirty="0"/>
              <a:t>| Discussion | Questions</a:t>
            </a:r>
            <a:endParaRPr sz="1100" dirty="0"/>
          </a:p>
        </p:txBody>
      </p:sp>
      <p:sp>
        <p:nvSpPr>
          <p:cNvPr id="5" name="Google Shape;114;p19">
            <a:extLst>
              <a:ext uri="{FF2B5EF4-FFF2-40B4-BE49-F238E27FC236}">
                <a16:creationId xmlns:a16="http://schemas.microsoft.com/office/drawing/2014/main" id="{DEA2C7CB-B169-5F95-79C3-9E1E8F8D1BBF}"/>
              </a:ext>
            </a:extLst>
          </p:cNvPr>
          <p:cNvSpPr txBox="1">
            <a:spLocks/>
          </p:cNvSpPr>
          <p:nvPr/>
        </p:nvSpPr>
        <p:spPr>
          <a:xfrm>
            <a:off x="718884" y="354000"/>
            <a:ext cx="7706231" cy="941688"/>
          </a:xfrm>
          <a:prstGeom prst="rect">
            <a:avLst/>
          </a:prstGeom>
          <a:solidFill>
            <a:srgbClr val="F9CB9C"/>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2400" dirty="0"/>
              <a:t>Does in vivo induction of </a:t>
            </a:r>
            <a:r>
              <a:rPr lang="en-US" sz="2400" dirty="0" err="1"/>
              <a:t>corticostriatal</a:t>
            </a:r>
            <a:r>
              <a:rPr lang="en-US" sz="2400" dirty="0"/>
              <a:t> LTP or LTD DMS D1-MSNs alter alcohol-seeking behavior?</a:t>
            </a:r>
          </a:p>
        </p:txBody>
      </p:sp>
      <p:pic>
        <p:nvPicPr>
          <p:cNvPr id="7" name="Picture 6" descr="Chart, diagram&#10;&#10;Description automatically generated">
            <a:extLst>
              <a:ext uri="{FF2B5EF4-FFF2-40B4-BE49-F238E27FC236}">
                <a16:creationId xmlns:a16="http://schemas.microsoft.com/office/drawing/2014/main" id="{33CA90E8-43B3-48C4-A13C-008E14989BBA}"/>
              </a:ext>
            </a:extLst>
          </p:cNvPr>
          <p:cNvPicPr>
            <a:picLocks noChangeAspect="1"/>
          </p:cNvPicPr>
          <p:nvPr/>
        </p:nvPicPr>
        <p:blipFill>
          <a:blip r:embed="rId2"/>
          <a:stretch>
            <a:fillRect/>
          </a:stretch>
        </p:blipFill>
        <p:spPr>
          <a:xfrm>
            <a:off x="205283" y="1464362"/>
            <a:ext cx="3461657" cy="1195605"/>
          </a:xfrm>
          <a:prstGeom prst="rect">
            <a:avLst/>
          </a:prstGeom>
        </p:spPr>
      </p:pic>
      <p:pic>
        <p:nvPicPr>
          <p:cNvPr id="9" name="Picture 8" descr="Chart, line chart&#10;&#10;Description automatically generated">
            <a:extLst>
              <a:ext uri="{FF2B5EF4-FFF2-40B4-BE49-F238E27FC236}">
                <a16:creationId xmlns:a16="http://schemas.microsoft.com/office/drawing/2014/main" id="{869CDF58-61A1-34F4-4B9D-1AD81E600AB5}"/>
              </a:ext>
            </a:extLst>
          </p:cNvPr>
          <p:cNvPicPr>
            <a:picLocks noChangeAspect="1"/>
          </p:cNvPicPr>
          <p:nvPr/>
        </p:nvPicPr>
        <p:blipFill rotWithShape="1">
          <a:blip r:embed="rId3"/>
          <a:srcRect b="50315"/>
          <a:stretch/>
        </p:blipFill>
        <p:spPr>
          <a:xfrm>
            <a:off x="3666940" y="1533574"/>
            <a:ext cx="5348766" cy="1661910"/>
          </a:xfrm>
          <a:prstGeom prst="rect">
            <a:avLst/>
          </a:prstGeom>
        </p:spPr>
      </p:pic>
      <p:sp>
        <p:nvSpPr>
          <p:cNvPr id="10" name="TextBox 9">
            <a:extLst>
              <a:ext uri="{FF2B5EF4-FFF2-40B4-BE49-F238E27FC236}">
                <a16:creationId xmlns:a16="http://schemas.microsoft.com/office/drawing/2014/main" id="{4EE1618F-AE2B-6D8B-D4DF-0E49AFA54B16}"/>
              </a:ext>
            </a:extLst>
          </p:cNvPr>
          <p:cNvSpPr txBox="1"/>
          <p:nvPr/>
        </p:nvSpPr>
        <p:spPr>
          <a:xfrm>
            <a:off x="102642" y="2905386"/>
            <a:ext cx="3666940" cy="1938992"/>
          </a:xfrm>
          <a:prstGeom prst="rect">
            <a:avLst/>
          </a:prstGeom>
          <a:noFill/>
        </p:spPr>
        <p:txBody>
          <a:bodyPr wrap="square" rtlCol="0">
            <a:spAutoFit/>
          </a:bodyPr>
          <a:lstStyle/>
          <a:p>
            <a:pPr marL="285750" indent="-285750">
              <a:buFontTx/>
              <a:buChar char="-"/>
            </a:pPr>
            <a:r>
              <a:rPr lang="en-US" sz="1200" dirty="0"/>
              <a:t>LTP induction resulted in alcohol seeking mice to press levers more frequently which was correlated with ethanol intake. This effect was not observed when they received only </a:t>
            </a:r>
            <a:r>
              <a:rPr lang="en-US" sz="1200" dirty="0" err="1"/>
              <a:t>oPSD</a:t>
            </a:r>
            <a:r>
              <a:rPr lang="en-US" sz="1200" dirty="0"/>
              <a:t> treatment</a:t>
            </a:r>
            <a:br>
              <a:rPr lang="en-US" sz="1200" dirty="0"/>
            </a:br>
            <a:endParaRPr lang="en-US" sz="1200" dirty="0"/>
          </a:p>
          <a:p>
            <a:pPr marL="285750" indent="-285750">
              <a:buFontTx/>
              <a:buChar char="-"/>
            </a:pPr>
            <a:r>
              <a:rPr lang="en-US" sz="1200" dirty="0"/>
              <a:t>LTD induction resulted in alcohol seeking mice to press levers less frequently correlated to less ethanol intake which was abolished upon AM251 treatment.</a:t>
            </a:r>
          </a:p>
        </p:txBody>
      </p:sp>
      <p:pic>
        <p:nvPicPr>
          <p:cNvPr id="11" name="Picture 10" descr="Chart, line chart&#10;&#10;Description automatically generated">
            <a:extLst>
              <a:ext uri="{FF2B5EF4-FFF2-40B4-BE49-F238E27FC236}">
                <a16:creationId xmlns:a16="http://schemas.microsoft.com/office/drawing/2014/main" id="{242BA908-4BFC-4B08-AB54-1BC441719515}"/>
              </a:ext>
            </a:extLst>
          </p:cNvPr>
          <p:cNvPicPr>
            <a:picLocks noChangeAspect="1"/>
          </p:cNvPicPr>
          <p:nvPr/>
        </p:nvPicPr>
        <p:blipFill rotWithShape="1">
          <a:blip r:embed="rId3"/>
          <a:srcRect t="49685"/>
          <a:stretch/>
        </p:blipFill>
        <p:spPr>
          <a:xfrm>
            <a:off x="3692592" y="3195484"/>
            <a:ext cx="5348766" cy="1682966"/>
          </a:xfrm>
          <a:prstGeom prst="rect">
            <a:avLst/>
          </a:prstGeom>
        </p:spPr>
      </p:pic>
    </p:spTree>
    <p:extLst>
      <p:ext uri="{BB962C8B-B14F-4D97-AF65-F5344CB8AC3E}">
        <p14:creationId xmlns:p14="http://schemas.microsoft.com/office/powerpoint/2010/main" val="267968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5E7F-C9FD-10BB-0280-BA3FA658C76C}"/>
              </a:ext>
            </a:extLst>
          </p:cNvPr>
          <p:cNvSpPr>
            <a:spLocks noGrp="1"/>
          </p:cNvSpPr>
          <p:nvPr>
            <p:ph type="title"/>
          </p:nvPr>
        </p:nvSpPr>
        <p:spPr>
          <a:xfrm>
            <a:off x="4118766" y="445025"/>
            <a:ext cx="4713534" cy="572700"/>
          </a:xfrm>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96748007-4D02-471C-A95B-A6C4C8459084}"/>
              </a:ext>
            </a:extLst>
          </p:cNvPr>
          <p:cNvSpPr>
            <a:spLocks noGrp="1"/>
          </p:cNvSpPr>
          <p:nvPr>
            <p:ph type="body" idx="1"/>
          </p:nvPr>
        </p:nvSpPr>
        <p:spPr>
          <a:xfrm>
            <a:off x="4118766" y="1347346"/>
            <a:ext cx="4713534" cy="3651873"/>
          </a:xfrm>
        </p:spPr>
        <p:txBody>
          <a:bodyPr>
            <a:normAutofit lnSpcReduction="10000"/>
          </a:bodyPr>
          <a:lstStyle/>
          <a:p>
            <a:r>
              <a:rPr lang="en-US" dirty="0"/>
              <a:t>Alcohol intake facilitates NMDAR activity leading to potentiation of AMPAR activity</a:t>
            </a:r>
          </a:p>
          <a:p>
            <a:r>
              <a:rPr lang="en-US" dirty="0"/>
              <a:t>Further potentiation occurs by in vivo LTP induction at </a:t>
            </a:r>
            <a:r>
              <a:rPr lang="en-US" dirty="0" err="1"/>
              <a:t>mPFC</a:t>
            </a:r>
            <a:r>
              <a:rPr lang="en-US" dirty="0"/>
              <a:t> afferents into the DMS D1-MSNs which results in long lasing increase in alcohol seeking behavior</a:t>
            </a:r>
          </a:p>
          <a:p>
            <a:r>
              <a:rPr lang="en-US" dirty="0"/>
              <a:t>In vivo LTD induction the same synapses can result in long-lasting suppression of this behavior</a:t>
            </a:r>
          </a:p>
        </p:txBody>
      </p:sp>
      <p:sp>
        <p:nvSpPr>
          <p:cNvPr id="4" name="Google Shape;109;p19">
            <a:extLst>
              <a:ext uri="{FF2B5EF4-FFF2-40B4-BE49-F238E27FC236}">
                <a16:creationId xmlns:a16="http://schemas.microsoft.com/office/drawing/2014/main" id="{33A794B7-BF21-0FA2-60CE-DAD4E71556C4}"/>
              </a:ext>
            </a:extLst>
          </p:cNvPr>
          <p:cNvSpPr txBox="1"/>
          <p:nvPr/>
        </p:nvSpPr>
        <p:spPr>
          <a:xfrm>
            <a:off x="5756400" y="0"/>
            <a:ext cx="3387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Introduction | Results | </a:t>
            </a:r>
            <a:r>
              <a:rPr lang="en" sz="1100" b="1" dirty="0"/>
              <a:t>Discussion </a:t>
            </a:r>
            <a:r>
              <a:rPr lang="en" sz="1100" dirty="0"/>
              <a:t>| Questions</a:t>
            </a:r>
            <a:endParaRPr sz="1100" dirty="0"/>
          </a:p>
        </p:txBody>
      </p:sp>
      <p:pic>
        <p:nvPicPr>
          <p:cNvPr id="6" name="Picture 5" descr="Diagram&#10;&#10;Description automatically generated">
            <a:extLst>
              <a:ext uri="{FF2B5EF4-FFF2-40B4-BE49-F238E27FC236}">
                <a16:creationId xmlns:a16="http://schemas.microsoft.com/office/drawing/2014/main" id="{B3576173-9950-3B20-CA6B-397970489281}"/>
              </a:ext>
            </a:extLst>
          </p:cNvPr>
          <p:cNvPicPr>
            <a:picLocks noChangeAspect="1"/>
          </p:cNvPicPr>
          <p:nvPr/>
        </p:nvPicPr>
        <p:blipFill>
          <a:blip r:embed="rId2"/>
          <a:stretch>
            <a:fillRect/>
          </a:stretch>
        </p:blipFill>
        <p:spPr>
          <a:xfrm>
            <a:off x="0" y="0"/>
            <a:ext cx="4118767" cy="5143500"/>
          </a:xfrm>
          <a:prstGeom prst="rect">
            <a:avLst/>
          </a:prstGeom>
        </p:spPr>
      </p:pic>
    </p:spTree>
    <p:extLst>
      <p:ext uri="{BB962C8B-B14F-4D97-AF65-F5344CB8AC3E}">
        <p14:creationId xmlns:p14="http://schemas.microsoft.com/office/powerpoint/2010/main" val="127179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41847-9F3E-3E3E-D00D-C726523CF620}"/>
              </a:ext>
            </a:extLst>
          </p:cNvPr>
          <p:cNvSpPr>
            <a:spLocks noGrp="1"/>
          </p:cNvSpPr>
          <p:nvPr>
            <p:ph type="title"/>
          </p:nvPr>
        </p:nvSpPr>
        <p:spPr>
          <a:xfrm>
            <a:off x="311700" y="445025"/>
            <a:ext cx="3999900" cy="572700"/>
          </a:xfrm>
        </p:spPr>
        <p:txBody>
          <a:bodyPr>
            <a:normAutofit fontScale="90000"/>
          </a:bodyPr>
          <a:lstStyle/>
          <a:p>
            <a:r>
              <a:rPr lang="en-US" dirty="0"/>
              <a:t>Pros</a:t>
            </a:r>
          </a:p>
        </p:txBody>
      </p:sp>
      <p:sp>
        <p:nvSpPr>
          <p:cNvPr id="3" name="Text Placeholder 2">
            <a:extLst>
              <a:ext uri="{FF2B5EF4-FFF2-40B4-BE49-F238E27FC236}">
                <a16:creationId xmlns:a16="http://schemas.microsoft.com/office/drawing/2014/main" id="{DD6D0DCE-12C9-77CF-F984-05F302B9AAC4}"/>
              </a:ext>
            </a:extLst>
          </p:cNvPr>
          <p:cNvSpPr>
            <a:spLocks noGrp="1"/>
          </p:cNvSpPr>
          <p:nvPr>
            <p:ph type="body" idx="1"/>
          </p:nvPr>
        </p:nvSpPr>
        <p:spPr/>
        <p:txBody>
          <a:bodyPr/>
          <a:lstStyle/>
          <a:p>
            <a:r>
              <a:rPr lang="en-US" dirty="0"/>
              <a:t>Utilized both ex vivo and in vivo approaches to study LTP and the resulting behavior change</a:t>
            </a:r>
          </a:p>
          <a:p>
            <a:endParaRPr lang="en-US" dirty="0"/>
          </a:p>
          <a:p>
            <a:r>
              <a:rPr lang="en-US" dirty="0"/>
              <a:t>Excellent use of viral tracing strategies paired with optogenetics</a:t>
            </a:r>
          </a:p>
          <a:p>
            <a:endParaRPr lang="en-US" dirty="0"/>
          </a:p>
          <a:p>
            <a:r>
              <a:rPr lang="en-US" dirty="0"/>
              <a:t>Utilized both LTP and LTD induction approaches to look at effects to found a novel therapeutic result (!)</a:t>
            </a:r>
          </a:p>
          <a:p>
            <a:endParaRPr lang="en-US" dirty="0"/>
          </a:p>
          <a:p>
            <a:endParaRPr lang="en-US" dirty="0"/>
          </a:p>
        </p:txBody>
      </p:sp>
      <p:sp>
        <p:nvSpPr>
          <p:cNvPr id="4" name="Text Placeholder 3">
            <a:extLst>
              <a:ext uri="{FF2B5EF4-FFF2-40B4-BE49-F238E27FC236}">
                <a16:creationId xmlns:a16="http://schemas.microsoft.com/office/drawing/2014/main" id="{92F3CAAE-833B-4837-EAAD-01CDF3E1D1C8}"/>
              </a:ext>
            </a:extLst>
          </p:cNvPr>
          <p:cNvSpPr>
            <a:spLocks noGrp="1"/>
          </p:cNvSpPr>
          <p:nvPr>
            <p:ph type="body" idx="2"/>
          </p:nvPr>
        </p:nvSpPr>
        <p:spPr/>
        <p:txBody>
          <a:bodyPr/>
          <a:lstStyle/>
          <a:p>
            <a:r>
              <a:rPr lang="en-US" dirty="0"/>
              <a:t>Did not use a NMDAR agonist or CB1R antagonist to see if LTP effect is enhanced</a:t>
            </a:r>
          </a:p>
          <a:p>
            <a:endParaRPr lang="en-US" dirty="0"/>
          </a:p>
          <a:p>
            <a:r>
              <a:rPr lang="en-US" dirty="0"/>
              <a:t>Results are doubtful since both the presynaptic and post-synaptic terminals are being activated</a:t>
            </a:r>
          </a:p>
          <a:p>
            <a:endParaRPr lang="en-US" dirty="0"/>
          </a:p>
          <a:p>
            <a:r>
              <a:rPr lang="en-US" dirty="0"/>
              <a:t>Would have liked to measure more IEG expression (such as IHC in slices).</a:t>
            </a:r>
          </a:p>
          <a:p>
            <a:endParaRPr lang="en-US" dirty="0"/>
          </a:p>
          <a:p>
            <a:r>
              <a:rPr lang="en-US" dirty="0"/>
              <a:t>Would have liked to see expansion of </a:t>
            </a:r>
            <a:r>
              <a:rPr lang="en-US" dirty="0" err="1"/>
              <a:t>eCB</a:t>
            </a:r>
            <a:r>
              <a:rPr lang="en-US" dirty="0"/>
              <a:t> related results, such as measuring anandamide levels</a:t>
            </a:r>
          </a:p>
          <a:p>
            <a:endParaRPr lang="en-US" dirty="0"/>
          </a:p>
          <a:p>
            <a:endParaRPr lang="en-US" dirty="0"/>
          </a:p>
        </p:txBody>
      </p:sp>
      <p:sp>
        <p:nvSpPr>
          <p:cNvPr id="5" name="Title 1">
            <a:extLst>
              <a:ext uri="{FF2B5EF4-FFF2-40B4-BE49-F238E27FC236}">
                <a16:creationId xmlns:a16="http://schemas.microsoft.com/office/drawing/2014/main" id="{44C506E9-8BD6-A16B-4501-099CA0C36AB4}"/>
              </a:ext>
            </a:extLst>
          </p:cNvPr>
          <p:cNvSpPr txBox="1">
            <a:spLocks/>
          </p:cNvSpPr>
          <p:nvPr/>
        </p:nvSpPr>
        <p:spPr>
          <a:xfrm>
            <a:off x="4847390" y="574625"/>
            <a:ext cx="39999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Cons</a:t>
            </a:r>
          </a:p>
        </p:txBody>
      </p:sp>
      <p:sp>
        <p:nvSpPr>
          <p:cNvPr id="6" name="Google Shape;109;p19">
            <a:extLst>
              <a:ext uri="{FF2B5EF4-FFF2-40B4-BE49-F238E27FC236}">
                <a16:creationId xmlns:a16="http://schemas.microsoft.com/office/drawing/2014/main" id="{71E24AEF-4C33-9A45-8237-DC91CAB843CA}"/>
              </a:ext>
            </a:extLst>
          </p:cNvPr>
          <p:cNvSpPr txBox="1"/>
          <p:nvPr/>
        </p:nvSpPr>
        <p:spPr>
          <a:xfrm>
            <a:off x="5981252" y="0"/>
            <a:ext cx="3162748"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Introduction | Results | </a:t>
            </a:r>
            <a:r>
              <a:rPr lang="en" sz="1100" b="1" dirty="0"/>
              <a:t>Discussion </a:t>
            </a:r>
            <a:r>
              <a:rPr lang="en" sz="1100" dirty="0"/>
              <a:t>| Questions</a:t>
            </a:r>
            <a:endParaRPr sz="1100" dirty="0"/>
          </a:p>
        </p:txBody>
      </p:sp>
    </p:spTree>
    <p:extLst>
      <p:ext uri="{BB962C8B-B14F-4D97-AF65-F5344CB8AC3E}">
        <p14:creationId xmlns:p14="http://schemas.microsoft.com/office/powerpoint/2010/main" val="2066501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7A75-074C-0418-5D16-78D0E1946F66}"/>
              </a:ext>
            </a:extLst>
          </p:cNvPr>
          <p:cNvSpPr>
            <a:spLocks noGrp="1"/>
          </p:cNvSpPr>
          <p:nvPr>
            <p:ph type="title"/>
          </p:nvPr>
        </p:nvSpPr>
        <p:spPr/>
        <p:txBody>
          <a:bodyPr>
            <a:normAutofit fontScale="90000"/>
          </a:bodyPr>
          <a:lstStyle/>
          <a:p>
            <a:r>
              <a:rPr lang="en-US" dirty="0"/>
              <a:t>Discussion Questions</a:t>
            </a:r>
          </a:p>
        </p:txBody>
      </p:sp>
      <p:sp>
        <p:nvSpPr>
          <p:cNvPr id="3" name="Text Placeholder 2">
            <a:extLst>
              <a:ext uri="{FF2B5EF4-FFF2-40B4-BE49-F238E27FC236}">
                <a16:creationId xmlns:a16="http://schemas.microsoft.com/office/drawing/2014/main" id="{1019D4D3-62BB-A279-C3B3-84DBEDADCBD8}"/>
              </a:ext>
            </a:extLst>
          </p:cNvPr>
          <p:cNvSpPr>
            <a:spLocks noGrp="1"/>
          </p:cNvSpPr>
          <p:nvPr>
            <p:ph type="body" idx="1"/>
          </p:nvPr>
        </p:nvSpPr>
        <p:spPr>
          <a:xfrm>
            <a:off x="311699" y="1152475"/>
            <a:ext cx="8360111" cy="3416400"/>
          </a:xfrm>
        </p:spPr>
        <p:txBody>
          <a:bodyPr/>
          <a:lstStyle/>
          <a:p>
            <a:r>
              <a:rPr lang="en-US" dirty="0"/>
              <a:t>The authors posit a novel therapeutic approach via LTD induction in wake behaving animals to combat alcohol seeking behavior. How could this approach be translated to clinical studies in human patients?</a:t>
            </a:r>
          </a:p>
          <a:p>
            <a:endParaRPr lang="en-US" dirty="0"/>
          </a:p>
          <a:p>
            <a:r>
              <a:rPr lang="en-US" dirty="0"/>
              <a:t>Can a disease as complex as addiction (the presentation and diagnosis of which is driven by multiple factors such as family history, other mental illnesses, environmental stress load, exposure to substances etc.) be recapitulated in simpler organisms in a controlled condition?</a:t>
            </a:r>
          </a:p>
          <a:p>
            <a:endParaRPr lang="en-US" dirty="0"/>
          </a:p>
          <a:p>
            <a:r>
              <a:rPr lang="en-US" dirty="0"/>
              <a:t>The time duration for the behavioral changes to alter for mice in this study was 7d. How can we begin to translate this for addiction patients who tend to relapse even after a withdrawal period of many years?</a:t>
            </a:r>
          </a:p>
        </p:txBody>
      </p:sp>
      <p:sp>
        <p:nvSpPr>
          <p:cNvPr id="5" name="Google Shape;109;p19">
            <a:extLst>
              <a:ext uri="{FF2B5EF4-FFF2-40B4-BE49-F238E27FC236}">
                <a16:creationId xmlns:a16="http://schemas.microsoft.com/office/drawing/2014/main" id="{16BB272D-4AE0-4296-A046-76306DD4A7D7}"/>
              </a:ext>
            </a:extLst>
          </p:cNvPr>
          <p:cNvSpPr txBox="1"/>
          <p:nvPr/>
        </p:nvSpPr>
        <p:spPr>
          <a:xfrm>
            <a:off x="6011233" y="23650"/>
            <a:ext cx="3132767"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Introduction | Results | Discussion</a:t>
            </a:r>
            <a:r>
              <a:rPr lang="en" sz="1100" b="1" dirty="0"/>
              <a:t> </a:t>
            </a:r>
            <a:r>
              <a:rPr lang="en" sz="1100" dirty="0"/>
              <a:t>| </a:t>
            </a:r>
            <a:r>
              <a:rPr lang="en" sz="1100" b="1" dirty="0"/>
              <a:t>Questions</a:t>
            </a:r>
            <a:endParaRPr sz="1100" b="1" dirty="0"/>
          </a:p>
        </p:txBody>
      </p:sp>
    </p:spTree>
    <p:extLst>
      <p:ext uri="{BB962C8B-B14F-4D97-AF65-F5344CB8AC3E}">
        <p14:creationId xmlns:p14="http://schemas.microsoft.com/office/powerpoint/2010/main" val="2503201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4406-7661-3658-CE97-813AA80EA3D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004394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0" y="744575"/>
            <a:ext cx="8520600" cy="79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Overview</a:t>
            </a:r>
            <a:endParaRPr/>
          </a:p>
        </p:txBody>
      </p:sp>
      <p:sp>
        <p:nvSpPr>
          <p:cNvPr id="63" name="Google Shape;63;p14"/>
          <p:cNvSpPr txBox="1">
            <a:spLocks noGrp="1"/>
          </p:cNvSpPr>
          <p:nvPr>
            <p:ph type="subTitle" idx="1"/>
          </p:nvPr>
        </p:nvSpPr>
        <p:spPr>
          <a:xfrm>
            <a:off x="311700" y="1774575"/>
            <a:ext cx="8520600" cy="2967000"/>
          </a:xfrm>
          <a:prstGeom prst="rect">
            <a:avLst/>
          </a:prstGeom>
        </p:spPr>
        <p:txBody>
          <a:bodyPr spcFirstLastPara="1" wrap="square" lIns="91425" tIns="91425" rIns="91425" bIns="91425" anchor="t" anchorCtr="0">
            <a:normAutofit/>
          </a:bodyPr>
          <a:lstStyle/>
          <a:p>
            <a:pPr marL="457200" lvl="0" indent="-387350" algn="l" rtl="0">
              <a:lnSpc>
                <a:spcPct val="90000"/>
              </a:lnSpc>
              <a:spcBef>
                <a:spcPts val="0"/>
              </a:spcBef>
              <a:spcAft>
                <a:spcPts val="0"/>
              </a:spcAft>
              <a:buSzPts val="2500"/>
              <a:buAutoNum type="arabicPeriod"/>
            </a:pPr>
            <a:r>
              <a:rPr lang="en" sz="2500" dirty="0"/>
              <a:t>Introduction: Substance use disorder complexity and key players involved</a:t>
            </a:r>
            <a:endParaRPr sz="2500" dirty="0"/>
          </a:p>
          <a:p>
            <a:pPr marL="457200" lvl="0" indent="-387350" algn="l" rtl="0">
              <a:lnSpc>
                <a:spcPct val="90000"/>
              </a:lnSpc>
              <a:spcBef>
                <a:spcPts val="0"/>
              </a:spcBef>
              <a:spcAft>
                <a:spcPts val="0"/>
              </a:spcAft>
              <a:buSzPts val="2500"/>
              <a:buAutoNum type="arabicPeriod"/>
            </a:pPr>
            <a:r>
              <a:rPr lang="en" sz="2500" dirty="0"/>
              <a:t>Overarching Hypothesis</a:t>
            </a:r>
            <a:endParaRPr sz="2500" dirty="0"/>
          </a:p>
          <a:p>
            <a:pPr marL="457200" lvl="0" indent="-387350" algn="l" rtl="0">
              <a:lnSpc>
                <a:spcPct val="90000"/>
              </a:lnSpc>
              <a:spcBef>
                <a:spcPts val="0"/>
              </a:spcBef>
              <a:spcAft>
                <a:spcPts val="0"/>
              </a:spcAft>
              <a:buSzPts val="2500"/>
              <a:buAutoNum type="arabicPeriod"/>
            </a:pPr>
            <a:r>
              <a:rPr lang="en" sz="2500" dirty="0"/>
              <a:t>Results</a:t>
            </a:r>
            <a:endParaRPr sz="2500" dirty="0"/>
          </a:p>
          <a:p>
            <a:pPr marL="457200" lvl="0" indent="-387350" algn="l" rtl="0">
              <a:lnSpc>
                <a:spcPct val="90000"/>
              </a:lnSpc>
              <a:spcBef>
                <a:spcPts val="0"/>
              </a:spcBef>
              <a:spcAft>
                <a:spcPts val="0"/>
              </a:spcAft>
              <a:buSzPts val="2500"/>
              <a:buAutoNum type="arabicPeriod"/>
            </a:pPr>
            <a:r>
              <a:rPr lang="en" sz="2500" dirty="0"/>
              <a:t>Discussion</a:t>
            </a:r>
            <a:endParaRPr sz="2500" dirty="0"/>
          </a:p>
          <a:p>
            <a:pPr marL="457200" lvl="0" indent="-387350" algn="l" rtl="0">
              <a:lnSpc>
                <a:spcPct val="90000"/>
              </a:lnSpc>
              <a:spcBef>
                <a:spcPts val="0"/>
              </a:spcBef>
              <a:spcAft>
                <a:spcPts val="0"/>
              </a:spcAft>
              <a:buSzPts val="2500"/>
              <a:buAutoNum type="arabicPeriod"/>
            </a:pPr>
            <a:r>
              <a:rPr lang="en-US" sz="2500" dirty="0"/>
              <a:t>Pros and Cons</a:t>
            </a:r>
            <a:endParaRPr sz="2500" dirty="0"/>
          </a:p>
          <a:p>
            <a:pPr marL="457200" lvl="0" indent="-387350" algn="l" rtl="0">
              <a:lnSpc>
                <a:spcPct val="90000"/>
              </a:lnSpc>
              <a:spcBef>
                <a:spcPts val="0"/>
              </a:spcBef>
              <a:spcAft>
                <a:spcPts val="0"/>
              </a:spcAft>
              <a:buSzPts val="2500"/>
              <a:buAutoNum type="arabicPeriod"/>
            </a:pPr>
            <a:r>
              <a:rPr lang="en" sz="2500" dirty="0"/>
              <a:t>Questions</a:t>
            </a:r>
            <a:endParaRPr sz="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63875" y="2338200"/>
            <a:ext cx="418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20"/>
              <a:t>Substance Use Disorder arises from a complex combination of altered:</a:t>
            </a:r>
            <a:endParaRPr sz="1920"/>
          </a:p>
          <a:p>
            <a:pPr marL="457200" lvl="0" indent="-350520" algn="l" rtl="0">
              <a:spcBef>
                <a:spcPts val="0"/>
              </a:spcBef>
              <a:spcAft>
                <a:spcPts val="0"/>
              </a:spcAft>
              <a:buSzPts val="1920"/>
              <a:buAutoNum type="arabicPeriod"/>
            </a:pPr>
            <a:r>
              <a:rPr lang="en" sz="1920"/>
              <a:t>Emotional valence</a:t>
            </a:r>
            <a:endParaRPr sz="1920"/>
          </a:p>
          <a:p>
            <a:pPr marL="457200" lvl="0" indent="-350520" algn="l" rtl="0">
              <a:spcBef>
                <a:spcPts val="0"/>
              </a:spcBef>
              <a:spcAft>
                <a:spcPts val="0"/>
              </a:spcAft>
              <a:buSzPts val="1920"/>
              <a:buAutoNum type="arabicPeriod"/>
            </a:pPr>
            <a:r>
              <a:rPr lang="en" sz="1920"/>
              <a:t>Behavioral responses to stress and reward</a:t>
            </a:r>
            <a:endParaRPr sz="1920"/>
          </a:p>
          <a:p>
            <a:pPr marL="457200" lvl="0" indent="-350520" algn="l" rtl="0">
              <a:spcBef>
                <a:spcPts val="0"/>
              </a:spcBef>
              <a:spcAft>
                <a:spcPts val="0"/>
              </a:spcAft>
              <a:buSzPts val="1920"/>
              <a:buAutoNum type="arabicPeriod"/>
            </a:pPr>
            <a:r>
              <a:rPr lang="en" sz="1920"/>
              <a:t>Neuronal connectivity and neurotransmitter release involved circuits</a:t>
            </a:r>
            <a:endParaRPr sz="1520"/>
          </a:p>
        </p:txBody>
      </p:sp>
      <p:sp>
        <p:nvSpPr>
          <p:cNvPr id="69" name="Google Shape;69;p15"/>
          <p:cNvSpPr txBox="1"/>
          <p:nvPr/>
        </p:nvSpPr>
        <p:spPr>
          <a:xfrm>
            <a:off x="629500" y="607275"/>
            <a:ext cx="1541400" cy="615600"/>
          </a:xfrm>
          <a:prstGeom prst="rect">
            <a:avLst/>
          </a:prstGeom>
          <a:solidFill>
            <a:srgbClr val="D9D2E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impulsive drug consumption</a:t>
            </a:r>
            <a:endParaRPr/>
          </a:p>
        </p:txBody>
      </p:sp>
      <p:sp>
        <p:nvSpPr>
          <p:cNvPr id="70" name="Google Shape;70;p15"/>
          <p:cNvSpPr/>
          <p:nvPr/>
        </p:nvSpPr>
        <p:spPr>
          <a:xfrm>
            <a:off x="2473175" y="801075"/>
            <a:ext cx="683700" cy="2280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p:nvPr/>
        </p:nvSpPr>
        <p:spPr>
          <a:xfrm>
            <a:off x="2473175" y="243263"/>
            <a:ext cx="68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SUD onset</a:t>
            </a:r>
            <a:endParaRPr/>
          </a:p>
        </p:txBody>
      </p:sp>
      <p:sp>
        <p:nvSpPr>
          <p:cNvPr id="72" name="Google Shape;72;p15"/>
          <p:cNvSpPr txBox="1"/>
          <p:nvPr/>
        </p:nvSpPr>
        <p:spPr>
          <a:xfrm>
            <a:off x="3379850" y="607275"/>
            <a:ext cx="1655400" cy="615600"/>
          </a:xfrm>
          <a:prstGeom prst="rect">
            <a:avLst/>
          </a:prstGeom>
          <a:solidFill>
            <a:srgbClr val="B4A7D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Binge intoxication episodes</a:t>
            </a:r>
            <a:endParaRPr/>
          </a:p>
        </p:txBody>
      </p:sp>
      <p:sp>
        <p:nvSpPr>
          <p:cNvPr id="73" name="Google Shape;73;p15"/>
          <p:cNvSpPr/>
          <p:nvPr/>
        </p:nvSpPr>
        <p:spPr>
          <a:xfrm>
            <a:off x="5258225" y="801075"/>
            <a:ext cx="683700" cy="2280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p:nvPr/>
        </p:nvSpPr>
        <p:spPr>
          <a:xfrm>
            <a:off x="6164900" y="547825"/>
            <a:ext cx="1655400" cy="615600"/>
          </a:xfrm>
          <a:prstGeom prst="rect">
            <a:avLst/>
          </a:prstGeom>
          <a:solidFill>
            <a:srgbClr val="8E7CC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Compulsive use of drugs</a:t>
            </a:r>
            <a:endParaRPr/>
          </a:p>
        </p:txBody>
      </p:sp>
      <p:sp>
        <p:nvSpPr>
          <p:cNvPr id="75" name="Google Shape;75;p15"/>
          <p:cNvSpPr txBox="1"/>
          <p:nvPr/>
        </p:nvSpPr>
        <p:spPr>
          <a:xfrm>
            <a:off x="2107575" y="1417175"/>
            <a:ext cx="1335600" cy="615600"/>
          </a:xfrm>
          <a:prstGeom prst="rect">
            <a:avLst/>
          </a:prstGeom>
          <a:solidFill>
            <a:srgbClr val="B7B7B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Drug evoked plasticity</a:t>
            </a:r>
            <a:endParaRPr/>
          </a:p>
        </p:txBody>
      </p:sp>
      <p:sp>
        <p:nvSpPr>
          <p:cNvPr id="76" name="Google Shape;76;p15"/>
          <p:cNvSpPr/>
          <p:nvPr/>
        </p:nvSpPr>
        <p:spPr>
          <a:xfrm rot="-5400000">
            <a:off x="2607675" y="1082775"/>
            <a:ext cx="335400" cy="228000"/>
          </a:xfrm>
          <a:prstGeom prs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15"/>
          <p:cNvPicPr preferRelativeResize="0"/>
          <p:nvPr/>
        </p:nvPicPr>
        <p:blipFill rotWithShape="1">
          <a:blip r:embed="rId3">
            <a:alphaModFix/>
          </a:blip>
          <a:srcRect b="25082"/>
          <a:stretch/>
        </p:blipFill>
        <p:spPr>
          <a:xfrm>
            <a:off x="5016988" y="1871575"/>
            <a:ext cx="3951226" cy="3093350"/>
          </a:xfrm>
          <a:prstGeom prst="rect">
            <a:avLst/>
          </a:prstGeom>
          <a:noFill/>
          <a:ln>
            <a:noFill/>
          </a:ln>
        </p:spPr>
      </p:pic>
      <p:sp>
        <p:nvSpPr>
          <p:cNvPr id="78" name="Google Shape;78;p15"/>
          <p:cNvSpPr txBox="1"/>
          <p:nvPr/>
        </p:nvSpPr>
        <p:spPr>
          <a:xfrm>
            <a:off x="6015000" y="0"/>
            <a:ext cx="312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Introduction</a:t>
            </a:r>
            <a:r>
              <a:rPr lang="en" sz="1100"/>
              <a:t> | Results | Discussion | Questions</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childTnLst>
                                </p:cTn>
                              </p:par>
                              <p:par>
                                <p:cTn id="13" presetID="10"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1000"/>
                                        <p:tgtEl>
                                          <p:spTgt spid="72"/>
                                        </p:tgtEl>
                                      </p:cBhvr>
                                    </p:animEffect>
                                  </p:childTnLst>
                                </p:cTn>
                              </p:par>
                              <p:par>
                                <p:cTn id="16" presetID="10"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1000"/>
                                        <p:tgtEl>
                                          <p:spTgt spid="7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1000"/>
                                        <p:tgtEl>
                                          <p:spTgt spid="73"/>
                                        </p:tgtEl>
                                      </p:cBhvr>
                                    </p:animEffect>
                                  </p:childTnLst>
                                </p:cTn>
                              </p:par>
                              <p:par>
                                <p:cTn id="24" presetID="10" presetClass="entr" presetSubtype="0" fill="hold"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10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10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311700" y="1677525"/>
            <a:ext cx="8520600" cy="1119600"/>
          </a:xfrm>
          <a:prstGeom prst="rect">
            <a:avLst/>
          </a:prstGeom>
          <a:solidFill>
            <a:srgbClr val="F9CB9C"/>
          </a:solidFill>
        </p:spPr>
        <p:txBody>
          <a:bodyPr spcFirstLastPara="1" wrap="square" lIns="91425" tIns="91425" rIns="91425" bIns="91425" anchor="b" anchorCtr="0">
            <a:normAutofit/>
          </a:bodyPr>
          <a:lstStyle/>
          <a:p>
            <a:pPr marL="0" lvl="0" indent="0" algn="ctr" rtl="0">
              <a:spcBef>
                <a:spcPts val="0"/>
              </a:spcBef>
              <a:spcAft>
                <a:spcPts val="0"/>
              </a:spcAft>
              <a:buNone/>
            </a:pPr>
            <a:r>
              <a:rPr lang="en" sz="3000"/>
              <a:t>How does synaptic plasticity control adaptive changes in drug-seeking behavior?</a:t>
            </a:r>
            <a:endParaRPr sz="3000"/>
          </a:p>
        </p:txBody>
      </p:sp>
      <p:sp>
        <p:nvSpPr>
          <p:cNvPr id="84" name="Google Shape;84;p16"/>
          <p:cNvSpPr txBox="1"/>
          <p:nvPr/>
        </p:nvSpPr>
        <p:spPr>
          <a:xfrm>
            <a:off x="6007800" y="0"/>
            <a:ext cx="31362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t>Introduction</a:t>
            </a:r>
            <a:r>
              <a:rPr lang="en" sz="1100" dirty="0"/>
              <a:t> | Results | Discussion | Questions</a:t>
            </a:r>
            <a:endParaRPr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998388" y="645349"/>
            <a:ext cx="6890400" cy="489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0" name="Google Shape;90;p17"/>
          <p:cNvSpPr txBox="1">
            <a:spLocks noGrp="1"/>
          </p:cNvSpPr>
          <p:nvPr>
            <p:ph type="body" idx="1"/>
          </p:nvPr>
        </p:nvSpPr>
        <p:spPr>
          <a:xfrm>
            <a:off x="998388" y="1250783"/>
            <a:ext cx="6890400" cy="292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1" name="Google Shape;91;p17"/>
          <p:cNvPicPr preferRelativeResize="0"/>
          <p:nvPr/>
        </p:nvPicPr>
        <p:blipFill>
          <a:blip r:embed="rId3">
            <a:alphaModFix/>
          </a:blip>
          <a:stretch>
            <a:fillRect/>
          </a:stretch>
        </p:blipFill>
        <p:spPr>
          <a:xfrm>
            <a:off x="746374" y="298507"/>
            <a:ext cx="7394375" cy="4401801"/>
          </a:xfrm>
          <a:prstGeom prst="rect">
            <a:avLst/>
          </a:prstGeom>
          <a:noFill/>
          <a:ln>
            <a:noFill/>
          </a:ln>
        </p:spPr>
      </p:pic>
      <p:pic>
        <p:nvPicPr>
          <p:cNvPr id="92" name="Google Shape;92;p17"/>
          <p:cNvPicPr preferRelativeResize="0"/>
          <p:nvPr/>
        </p:nvPicPr>
        <p:blipFill rotWithShape="1">
          <a:blip r:embed="rId4">
            <a:alphaModFix/>
          </a:blip>
          <a:srcRect t="4843"/>
          <a:stretch/>
        </p:blipFill>
        <p:spPr>
          <a:xfrm>
            <a:off x="4822213" y="3052709"/>
            <a:ext cx="3206372" cy="1399380"/>
          </a:xfrm>
          <a:prstGeom prst="rect">
            <a:avLst/>
          </a:prstGeom>
          <a:noFill/>
          <a:ln>
            <a:noFill/>
          </a:ln>
        </p:spPr>
      </p:pic>
      <p:sp>
        <p:nvSpPr>
          <p:cNvPr id="93" name="Google Shape;93;p17"/>
          <p:cNvSpPr/>
          <p:nvPr/>
        </p:nvSpPr>
        <p:spPr>
          <a:xfrm>
            <a:off x="4847711" y="2999254"/>
            <a:ext cx="3155400" cy="150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17"/>
          <p:cNvSpPr/>
          <p:nvPr/>
        </p:nvSpPr>
        <p:spPr>
          <a:xfrm>
            <a:off x="822889" y="400804"/>
            <a:ext cx="3320400" cy="1145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95;p17"/>
          <p:cNvSpPr/>
          <p:nvPr/>
        </p:nvSpPr>
        <p:spPr>
          <a:xfrm>
            <a:off x="822889" y="3527805"/>
            <a:ext cx="2703600" cy="1079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p:nvPr/>
        </p:nvSpPr>
        <p:spPr>
          <a:xfrm>
            <a:off x="6020294" y="-35219"/>
            <a:ext cx="3155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t>Introduction</a:t>
            </a:r>
            <a:r>
              <a:rPr lang="en" sz="1100" dirty="0"/>
              <a:t> | Results | Discussion | Questions</a:t>
            </a:r>
            <a:endParaRPr sz="1100" dirty="0"/>
          </a:p>
        </p:txBody>
      </p:sp>
      <p:sp>
        <p:nvSpPr>
          <p:cNvPr id="2" name="TextBox 1">
            <a:extLst>
              <a:ext uri="{FF2B5EF4-FFF2-40B4-BE49-F238E27FC236}">
                <a16:creationId xmlns:a16="http://schemas.microsoft.com/office/drawing/2014/main" id="{1C796634-2457-D873-6681-F545591DB170}"/>
              </a:ext>
            </a:extLst>
          </p:cNvPr>
          <p:cNvSpPr txBox="1"/>
          <p:nvPr/>
        </p:nvSpPr>
        <p:spPr>
          <a:xfrm>
            <a:off x="6881476" y="4790964"/>
            <a:ext cx="2294218" cy="307777"/>
          </a:xfrm>
          <a:prstGeom prst="rect">
            <a:avLst/>
          </a:prstGeom>
          <a:noFill/>
        </p:spPr>
        <p:txBody>
          <a:bodyPr wrap="none" rtlCol="0">
            <a:spAutoFit/>
          </a:bodyPr>
          <a:lstStyle/>
          <a:p>
            <a:r>
              <a:rPr lang="en-US" dirty="0"/>
              <a:t>Volkow and Morales, 2015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10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1000"/>
                                        <p:tgtEl>
                                          <p:spTgt spid="93"/>
                                        </p:tgtEl>
                                      </p:cBhvr>
                                    </p:animEffect>
                                  </p:childTnLst>
                                </p:cTn>
                              </p:par>
                              <p:par>
                                <p:cTn id="18" presetID="10" presetClass="entr" presetSubtype="0" fill="hold" nodeType="with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fade">
                                      <p:cBhvr>
                                        <p:cTn id="20"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12003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Channelrhodopsin</a:t>
            </a:r>
            <a:r>
              <a:rPr lang="en-US" dirty="0"/>
              <a:t> strategies</a:t>
            </a:r>
            <a:endParaRPr dirty="0"/>
          </a:p>
        </p:txBody>
      </p:sp>
      <p:pic>
        <p:nvPicPr>
          <p:cNvPr id="3" name="Picture 2" descr="Diagram&#10;&#10;Description automatically generated">
            <a:extLst>
              <a:ext uri="{FF2B5EF4-FFF2-40B4-BE49-F238E27FC236}">
                <a16:creationId xmlns:a16="http://schemas.microsoft.com/office/drawing/2014/main" id="{97F50BA7-2916-F3FB-6880-C5DE6EBAC303}"/>
              </a:ext>
            </a:extLst>
          </p:cNvPr>
          <p:cNvPicPr>
            <a:picLocks noChangeAspect="1"/>
          </p:cNvPicPr>
          <p:nvPr/>
        </p:nvPicPr>
        <p:blipFill rotWithShape="1">
          <a:blip r:embed="rId3"/>
          <a:srcRect l="547" t="946"/>
          <a:stretch/>
        </p:blipFill>
        <p:spPr>
          <a:xfrm>
            <a:off x="207038" y="951625"/>
            <a:ext cx="3043674" cy="2111061"/>
          </a:xfrm>
          <a:prstGeom prst="rect">
            <a:avLst/>
          </a:prstGeom>
        </p:spPr>
      </p:pic>
      <p:sp>
        <p:nvSpPr>
          <p:cNvPr id="4" name="Google Shape;96;p17">
            <a:extLst>
              <a:ext uri="{FF2B5EF4-FFF2-40B4-BE49-F238E27FC236}">
                <a16:creationId xmlns:a16="http://schemas.microsoft.com/office/drawing/2014/main" id="{013EAFA3-60CC-0AC8-C7D6-4D399D669076}"/>
              </a:ext>
            </a:extLst>
          </p:cNvPr>
          <p:cNvSpPr txBox="1"/>
          <p:nvPr/>
        </p:nvSpPr>
        <p:spPr>
          <a:xfrm>
            <a:off x="5937600" y="0"/>
            <a:ext cx="3155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t>Introduction</a:t>
            </a:r>
            <a:r>
              <a:rPr lang="en" sz="1100" dirty="0"/>
              <a:t> | Results | Discussion | Questions</a:t>
            </a:r>
            <a:endParaRPr sz="1100" dirty="0"/>
          </a:p>
        </p:txBody>
      </p:sp>
      <p:pic>
        <p:nvPicPr>
          <p:cNvPr id="10" name="Picture 9" descr="A picture containing indoor&#10;&#10;Description automatically generated">
            <a:extLst>
              <a:ext uri="{FF2B5EF4-FFF2-40B4-BE49-F238E27FC236}">
                <a16:creationId xmlns:a16="http://schemas.microsoft.com/office/drawing/2014/main" id="{6E652B3A-4DC4-BC8F-9608-397682C64251}"/>
              </a:ext>
            </a:extLst>
          </p:cNvPr>
          <p:cNvPicPr>
            <a:picLocks noChangeAspect="1"/>
          </p:cNvPicPr>
          <p:nvPr/>
        </p:nvPicPr>
        <p:blipFill>
          <a:blip r:embed="rId4"/>
          <a:stretch>
            <a:fillRect/>
          </a:stretch>
        </p:blipFill>
        <p:spPr>
          <a:xfrm>
            <a:off x="6023674" y="812764"/>
            <a:ext cx="2372227" cy="1982504"/>
          </a:xfrm>
          <a:prstGeom prst="rect">
            <a:avLst/>
          </a:prstGeom>
        </p:spPr>
      </p:pic>
      <p:pic>
        <p:nvPicPr>
          <p:cNvPr id="6" name="Picture 5" descr="A picture containing toy&#10;&#10;Description automatically generated">
            <a:extLst>
              <a:ext uri="{FF2B5EF4-FFF2-40B4-BE49-F238E27FC236}">
                <a16:creationId xmlns:a16="http://schemas.microsoft.com/office/drawing/2014/main" id="{24745D90-A462-A4B9-59E3-CD9278900F4B}"/>
              </a:ext>
            </a:extLst>
          </p:cNvPr>
          <p:cNvPicPr>
            <a:picLocks noChangeAspect="1"/>
          </p:cNvPicPr>
          <p:nvPr/>
        </p:nvPicPr>
        <p:blipFill rotWithShape="1">
          <a:blip r:embed="rId5"/>
          <a:srcRect t="5783" r="3169" b="3467"/>
          <a:stretch/>
        </p:blipFill>
        <p:spPr>
          <a:xfrm>
            <a:off x="3987325" y="951625"/>
            <a:ext cx="1905965" cy="1982504"/>
          </a:xfrm>
          <a:prstGeom prst="rect">
            <a:avLst/>
          </a:prstGeom>
        </p:spPr>
      </p:pic>
      <p:pic>
        <p:nvPicPr>
          <p:cNvPr id="12" name="Picture 11" descr="A picture containing text, table, worktable, stand&#10;&#10;Description automatically generated">
            <a:extLst>
              <a:ext uri="{FF2B5EF4-FFF2-40B4-BE49-F238E27FC236}">
                <a16:creationId xmlns:a16="http://schemas.microsoft.com/office/drawing/2014/main" id="{EA74AF15-4B43-B043-8314-68A4B9177C17}"/>
              </a:ext>
            </a:extLst>
          </p:cNvPr>
          <p:cNvPicPr>
            <a:picLocks noChangeAspect="1"/>
          </p:cNvPicPr>
          <p:nvPr/>
        </p:nvPicPr>
        <p:blipFill rotWithShape="1">
          <a:blip r:embed="rId6"/>
          <a:srcRect t="5728" r="7003" b="5631"/>
          <a:stretch/>
        </p:blipFill>
        <p:spPr>
          <a:xfrm>
            <a:off x="1614338" y="3125682"/>
            <a:ext cx="3272747" cy="2023667"/>
          </a:xfrm>
          <a:prstGeom prst="rect">
            <a:avLst/>
          </a:prstGeom>
        </p:spPr>
      </p:pic>
      <p:pic>
        <p:nvPicPr>
          <p:cNvPr id="14" name="Picture 13" descr="A rodent in a cage&#10;&#10;Description automatically generated with medium confidence">
            <a:extLst>
              <a:ext uri="{FF2B5EF4-FFF2-40B4-BE49-F238E27FC236}">
                <a16:creationId xmlns:a16="http://schemas.microsoft.com/office/drawing/2014/main" id="{F4B7B8BD-DD9B-FE30-CF17-66A51155DE10}"/>
              </a:ext>
            </a:extLst>
          </p:cNvPr>
          <p:cNvPicPr>
            <a:picLocks noChangeAspect="1"/>
          </p:cNvPicPr>
          <p:nvPr/>
        </p:nvPicPr>
        <p:blipFill rotWithShape="1">
          <a:blip r:embed="rId7"/>
          <a:srcRect l="20408" r="24028"/>
          <a:stretch/>
        </p:blipFill>
        <p:spPr>
          <a:xfrm>
            <a:off x="207038" y="3412288"/>
            <a:ext cx="1055435" cy="1040651"/>
          </a:xfrm>
          <a:prstGeom prst="rect">
            <a:avLst/>
          </a:prstGeom>
        </p:spPr>
      </p:pic>
      <p:pic>
        <p:nvPicPr>
          <p:cNvPr id="16" name="Picture 15" descr="A picture containing indoor&#10;&#10;Description automatically generated">
            <a:extLst>
              <a:ext uri="{FF2B5EF4-FFF2-40B4-BE49-F238E27FC236}">
                <a16:creationId xmlns:a16="http://schemas.microsoft.com/office/drawing/2014/main" id="{772301E7-4B72-3518-92A8-DDFF0368D4BC}"/>
              </a:ext>
            </a:extLst>
          </p:cNvPr>
          <p:cNvPicPr>
            <a:picLocks noChangeAspect="1"/>
          </p:cNvPicPr>
          <p:nvPr/>
        </p:nvPicPr>
        <p:blipFill rotWithShape="1">
          <a:blip r:embed="rId8"/>
          <a:srcRect l="5692" t="16161" r="51317" b="8949"/>
          <a:stretch/>
        </p:blipFill>
        <p:spPr>
          <a:xfrm>
            <a:off x="5329240" y="2941857"/>
            <a:ext cx="3020094" cy="1981515"/>
          </a:xfrm>
          <a:prstGeom prst="rect">
            <a:avLst/>
          </a:prstGeom>
        </p:spPr>
      </p:pic>
      <p:sp>
        <p:nvSpPr>
          <p:cNvPr id="17" name="Google Shape;101;p18">
            <a:extLst>
              <a:ext uri="{FF2B5EF4-FFF2-40B4-BE49-F238E27FC236}">
                <a16:creationId xmlns:a16="http://schemas.microsoft.com/office/drawing/2014/main" id="{53C7B772-3472-1A00-1B74-08F1143CAE1D}"/>
              </a:ext>
            </a:extLst>
          </p:cNvPr>
          <p:cNvSpPr txBox="1">
            <a:spLocks/>
          </p:cNvSpPr>
          <p:nvPr/>
        </p:nvSpPr>
        <p:spPr>
          <a:xfrm>
            <a:off x="1348792" y="3702864"/>
            <a:ext cx="531092"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a:t>
            </a:r>
          </a:p>
        </p:txBody>
      </p:sp>
      <p:cxnSp>
        <p:nvCxnSpPr>
          <p:cNvPr id="19" name="Straight Arrow Connector 18">
            <a:extLst>
              <a:ext uri="{FF2B5EF4-FFF2-40B4-BE49-F238E27FC236}">
                <a16:creationId xmlns:a16="http://schemas.microsoft.com/office/drawing/2014/main" id="{8A2C3FD2-A99C-1F5C-B3DC-59F48881192F}"/>
              </a:ext>
            </a:extLst>
          </p:cNvPr>
          <p:cNvCxnSpPr/>
          <p:nvPr/>
        </p:nvCxnSpPr>
        <p:spPr>
          <a:xfrm>
            <a:off x="4489373" y="3729210"/>
            <a:ext cx="6499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101;p18">
            <a:extLst>
              <a:ext uri="{FF2B5EF4-FFF2-40B4-BE49-F238E27FC236}">
                <a16:creationId xmlns:a16="http://schemas.microsoft.com/office/drawing/2014/main" id="{71DB2235-6B92-9320-5A1C-143C070117E1}"/>
              </a:ext>
            </a:extLst>
          </p:cNvPr>
          <p:cNvSpPr txBox="1">
            <a:spLocks/>
          </p:cNvSpPr>
          <p:nvPr/>
        </p:nvSpPr>
        <p:spPr>
          <a:xfrm>
            <a:off x="3309420" y="2096097"/>
            <a:ext cx="619197" cy="538306"/>
          </a:xfrm>
          <a:prstGeom prst="rect">
            <a:avLst/>
          </a:prstGeom>
          <a:noFill/>
          <a:ln>
            <a:noFill/>
          </a:ln>
        </p:spPr>
        <p:txBody>
          <a:bodyPr spcFirstLastPara="1" wrap="square" lIns="91425" tIns="91425" rIns="91425" bIns="91425"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OR</a:t>
            </a:r>
          </a:p>
        </p:txBody>
      </p:sp>
      <p:cxnSp>
        <p:nvCxnSpPr>
          <p:cNvPr id="21" name="Straight Arrow Connector 20">
            <a:extLst>
              <a:ext uri="{FF2B5EF4-FFF2-40B4-BE49-F238E27FC236}">
                <a16:creationId xmlns:a16="http://schemas.microsoft.com/office/drawing/2014/main" id="{31BB9535-DA55-98C5-BC16-BC843DB2383F}"/>
              </a:ext>
            </a:extLst>
          </p:cNvPr>
          <p:cNvCxnSpPr/>
          <p:nvPr/>
        </p:nvCxnSpPr>
        <p:spPr>
          <a:xfrm>
            <a:off x="5621783" y="1804016"/>
            <a:ext cx="6499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73C38F4-125C-588B-6C4A-F325DE33E299}"/>
              </a:ext>
            </a:extLst>
          </p:cNvPr>
          <p:cNvCxnSpPr>
            <a:cxnSpLocks/>
            <a:stCxn id="22" idx="2"/>
          </p:cNvCxnSpPr>
          <p:nvPr/>
        </p:nvCxnSpPr>
        <p:spPr>
          <a:xfrm flipH="1">
            <a:off x="2884398" y="1311710"/>
            <a:ext cx="672135" cy="74386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978B096-26BE-999E-8648-E831A5EA4738}"/>
              </a:ext>
            </a:extLst>
          </p:cNvPr>
          <p:cNvCxnSpPr>
            <a:cxnSpLocks/>
          </p:cNvCxnSpPr>
          <p:nvPr/>
        </p:nvCxnSpPr>
        <p:spPr>
          <a:xfrm>
            <a:off x="4203694" y="1180905"/>
            <a:ext cx="610677"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D26FC0B-45D5-5728-BE60-01DCAA3FA6C4}"/>
              </a:ext>
            </a:extLst>
          </p:cNvPr>
          <p:cNvSpPr txBox="1"/>
          <p:nvPr/>
        </p:nvSpPr>
        <p:spPr>
          <a:xfrm>
            <a:off x="2909372" y="1050100"/>
            <a:ext cx="1294322" cy="261610"/>
          </a:xfrm>
          <a:prstGeom prst="rect">
            <a:avLst/>
          </a:prstGeom>
          <a:noFill/>
          <a:ln w="19050">
            <a:solidFill>
              <a:srgbClr val="00B050"/>
            </a:solidFill>
          </a:ln>
        </p:spPr>
        <p:txBody>
          <a:bodyPr wrap="square" rtlCol="0">
            <a:spAutoFit/>
          </a:bodyPr>
          <a:lstStyle/>
          <a:p>
            <a:r>
              <a:rPr lang="en-US" sz="1100" dirty="0" err="1"/>
              <a:t>channelrhodopsin</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675" y="1255325"/>
            <a:ext cx="3765000" cy="8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dirty="0" err="1"/>
              <a:t>oPSD</a:t>
            </a:r>
            <a:r>
              <a:rPr lang="en" sz="2000" dirty="0"/>
              <a:t> facilitates induction of NMDAR-dependent LTP and LTD in DMS in vitro</a:t>
            </a:r>
            <a:endParaRPr sz="2000" dirty="0"/>
          </a:p>
        </p:txBody>
      </p:sp>
      <p:sp>
        <p:nvSpPr>
          <p:cNvPr id="109" name="Google Shape;109;p19"/>
          <p:cNvSpPr txBox="1"/>
          <p:nvPr/>
        </p:nvSpPr>
        <p:spPr>
          <a:xfrm>
            <a:off x="5756400" y="0"/>
            <a:ext cx="3387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Introduction | </a:t>
            </a:r>
            <a:r>
              <a:rPr lang="en" sz="1100" b="1"/>
              <a:t>Results (1) </a:t>
            </a:r>
            <a:r>
              <a:rPr lang="en" sz="1100"/>
              <a:t>| Discussion | Questions</a:t>
            </a:r>
            <a:endParaRPr sz="1100"/>
          </a:p>
        </p:txBody>
      </p:sp>
      <p:pic>
        <p:nvPicPr>
          <p:cNvPr id="110" name="Google Shape;110;p19"/>
          <p:cNvPicPr preferRelativeResize="0"/>
          <p:nvPr/>
        </p:nvPicPr>
        <p:blipFill>
          <a:blip r:embed="rId3">
            <a:alphaModFix/>
          </a:blip>
          <a:stretch>
            <a:fillRect/>
          </a:stretch>
        </p:blipFill>
        <p:spPr>
          <a:xfrm>
            <a:off x="4021201" y="1010661"/>
            <a:ext cx="3702150" cy="1851075"/>
          </a:xfrm>
          <a:prstGeom prst="rect">
            <a:avLst/>
          </a:prstGeom>
          <a:noFill/>
          <a:ln>
            <a:noFill/>
          </a:ln>
        </p:spPr>
      </p:pic>
      <p:pic>
        <p:nvPicPr>
          <p:cNvPr id="111" name="Google Shape;111;p19"/>
          <p:cNvPicPr preferRelativeResize="0"/>
          <p:nvPr/>
        </p:nvPicPr>
        <p:blipFill>
          <a:blip r:embed="rId4">
            <a:alphaModFix/>
          </a:blip>
          <a:stretch>
            <a:fillRect/>
          </a:stretch>
        </p:blipFill>
        <p:spPr>
          <a:xfrm>
            <a:off x="5837471" y="1027666"/>
            <a:ext cx="2201420" cy="1767400"/>
          </a:xfrm>
          <a:prstGeom prst="rect">
            <a:avLst/>
          </a:prstGeom>
          <a:noFill/>
          <a:ln>
            <a:noFill/>
          </a:ln>
        </p:spPr>
      </p:pic>
      <p:pic>
        <p:nvPicPr>
          <p:cNvPr id="112" name="Google Shape;112;p19"/>
          <p:cNvPicPr preferRelativeResize="0"/>
          <p:nvPr/>
        </p:nvPicPr>
        <p:blipFill>
          <a:blip r:embed="rId5">
            <a:alphaModFix/>
          </a:blip>
          <a:stretch>
            <a:fillRect/>
          </a:stretch>
        </p:blipFill>
        <p:spPr>
          <a:xfrm>
            <a:off x="600150" y="2418850"/>
            <a:ext cx="2671576" cy="2572251"/>
          </a:xfrm>
          <a:prstGeom prst="rect">
            <a:avLst/>
          </a:prstGeom>
          <a:noFill/>
          <a:ln>
            <a:noFill/>
          </a:ln>
        </p:spPr>
      </p:pic>
      <p:pic>
        <p:nvPicPr>
          <p:cNvPr id="113" name="Google Shape;113;p19"/>
          <p:cNvPicPr preferRelativeResize="0"/>
          <p:nvPr/>
        </p:nvPicPr>
        <p:blipFill>
          <a:blip r:embed="rId6">
            <a:alphaModFix/>
          </a:blip>
          <a:stretch>
            <a:fillRect/>
          </a:stretch>
        </p:blipFill>
        <p:spPr>
          <a:xfrm>
            <a:off x="3596057" y="3106400"/>
            <a:ext cx="4442834" cy="1891025"/>
          </a:xfrm>
          <a:prstGeom prst="rect">
            <a:avLst/>
          </a:prstGeom>
          <a:noFill/>
          <a:ln>
            <a:noFill/>
          </a:ln>
        </p:spPr>
      </p:pic>
      <p:sp>
        <p:nvSpPr>
          <p:cNvPr id="114" name="Google Shape;114;p19"/>
          <p:cNvSpPr txBox="1">
            <a:spLocks noGrp="1"/>
          </p:cNvSpPr>
          <p:nvPr>
            <p:ph type="ctrTitle" idx="4294967295"/>
          </p:nvPr>
        </p:nvSpPr>
        <p:spPr>
          <a:xfrm>
            <a:off x="1285070" y="441248"/>
            <a:ext cx="6249900" cy="531000"/>
          </a:xfrm>
          <a:prstGeom prst="rect">
            <a:avLst/>
          </a:prstGeom>
          <a:solidFill>
            <a:srgbClr val="F9CB9C"/>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400" dirty="0"/>
              <a:t>What drives synaptic plasticity in the DMS?</a:t>
            </a:r>
            <a:endParaRPr sz="2400" dirty="0"/>
          </a:p>
        </p:txBody>
      </p:sp>
      <p:sp>
        <p:nvSpPr>
          <p:cNvPr id="2" name="TextBox 1">
            <a:extLst>
              <a:ext uri="{FF2B5EF4-FFF2-40B4-BE49-F238E27FC236}">
                <a16:creationId xmlns:a16="http://schemas.microsoft.com/office/drawing/2014/main" id="{BD7000A4-E423-F6BA-8021-8B53C0922632}"/>
              </a:ext>
            </a:extLst>
          </p:cNvPr>
          <p:cNvSpPr txBox="1"/>
          <p:nvPr/>
        </p:nvSpPr>
        <p:spPr>
          <a:xfrm>
            <a:off x="5219241" y="3218588"/>
            <a:ext cx="1796159" cy="246221"/>
          </a:xfrm>
          <a:prstGeom prst="rect">
            <a:avLst/>
          </a:prstGeom>
          <a:noFill/>
        </p:spPr>
        <p:txBody>
          <a:bodyPr wrap="square" rtlCol="0">
            <a:spAutoFit/>
          </a:bodyPr>
          <a:lstStyle/>
          <a:p>
            <a:r>
              <a:rPr lang="en-US" sz="1000" dirty="0"/>
              <a:t>AM251: CB1R antagonist</a:t>
            </a:r>
          </a:p>
        </p:txBody>
      </p:sp>
      <p:sp>
        <p:nvSpPr>
          <p:cNvPr id="3" name="TextBox 2">
            <a:extLst>
              <a:ext uri="{FF2B5EF4-FFF2-40B4-BE49-F238E27FC236}">
                <a16:creationId xmlns:a16="http://schemas.microsoft.com/office/drawing/2014/main" id="{A12CC143-9057-3220-CDB5-5FB51F6A759B}"/>
              </a:ext>
            </a:extLst>
          </p:cNvPr>
          <p:cNvSpPr txBox="1"/>
          <p:nvPr/>
        </p:nvSpPr>
        <p:spPr>
          <a:xfrm>
            <a:off x="3651950" y="3218588"/>
            <a:ext cx="1773554" cy="246221"/>
          </a:xfrm>
          <a:prstGeom prst="rect">
            <a:avLst/>
          </a:prstGeom>
          <a:noFill/>
        </p:spPr>
        <p:txBody>
          <a:bodyPr wrap="square" rtlCol="0">
            <a:spAutoFit/>
          </a:bodyPr>
          <a:lstStyle/>
          <a:p>
            <a:r>
              <a:rPr lang="en-US" sz="1000" dirty="0"/>
              <a:t>APV: NMDAR antagonist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10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p:nvPr/>
        </p:nvSpPr>
        <p:spPr>
          <a:xfrm>
            <a:off x="5756400" y="0"/>
            <a:ext cx="3387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Introduction | </a:t>
            </a:r>
            <a:r>
              <a:rPr lang="en" sz="1100" b="1"/>
              <a:t>Results (2) </a:t>
            </a:r>
            <a:r>
              <a:rPr lang="en" sz="1100"/>
              <a:t>| Discussion | Questions</a:t>
            </a:r>
            <a:endParaRPr sz="1100"/>
          </a:p>
        </p:txBody>
      </p:sp>
      <p:sp>
        <p:nvSpPr>
          <p:cNvPr id="120" name="Google Shape;120;p20"/>
          <p:cNvSpPr txBox="1">
            <a:spLocks noGrp="1"/>
          </p:cNvSpPr>
          <p:nvPr>
            <p:ph type="ctrTitle" idx="4294967295"/>
          </p:nvPr>
        </p:nvSpPr>
        <p:spPr>
          <a:xfrm>
            <a:off x="155231" y="367496"/>
            <a:ext cx="6249900" cy="844500"/>
          </a:xfrm>
          <a:prstGeom prst="rect">
            <a:avLst/>
          </a:prstGeom>
          <a:solidFill>
            <a:srgbClr val="F9CB9C"/>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400" dirty="0"/>
              <a:t>Can </a:t>
            </a:r>
            <a:r>
              <a:rPr lang="en" sz="2400" dirty="0" err="1"/>
              <a:t>corticostriatal</a:t>
            </a:r>
            <a:r>
              <a:rPr lang="en" sz="2400" dirty="0"/>
              <a:t> afferents drive synaptic plasticity in the DMS?</a:t>
            </a:r>
            <a:endParaRPr sz="2400" dirty="0"/>
          </a:p>
        </p:txBody>
      </p:sp>
      <p:pic>
        <p:nvPicPr>
          <p:cNvPr id="121" name="Google Shape;121;p20"/>
          <p:cNvPicPr preferRelativeResize="0"/>
          <p:nvPr/>
        </p:nvPicPr>
        <p:blipFill>
          <a:blip r:embed="rId3">
            <a:alphaModFix/>
          </a:blip>
          <a:stretch>
            <a:fillRect/>
          </a:stretch>
        </p:blipFill>
        <p:spPr>
          <a:xfrm>
            <a:off x="130984" y="2940257"/>
            <a:ext cx="3387601" cy="2057687"/>
          </a:xfrm>
          <a:prstGeom prst="rect">
            <a:avLst/>
          </a:prstGeom>
          <a:noFill/>
          <a:ln>
            <a:noFill/>
          </a:ln>
        </p:spPr>
      </p:pic>
      <p:pic>
        <p:nvPicPr>
          <p:cNvPr id="122" name="Google Shape;122;p20"/>
          <p:cNvPicPr preferRelativeResize="0"/>
          <p:nvPr/>
        </p:nvPicPr>
        <p:blipFill>
          <a:blip r:embed="rId4">
            <a:alphaModFix/>
          </a:blip>
          <a:stretch>
            <a:fillRect/>
          </a:stretch>
        </p:blipFill>
        <p:spPr>
          <a:xfrm>
            <a:off x="259301" y="1225492"/>
            <a:ext cx="2850751" cy="1825301"/>
          </a:xfrm>
          <a:prstGeom prst="rect">
            <a:avLst/>
          </a:prstGeom>
          <a:noFill/>
          <a:ln>
            <a:noFill/>
          </a:ln>
        </p:spPr>
      </p:pic>
      <p:pic>
        <p:nvPicPr>
          <p:cNvPr id="123" name="Google Shape;123;p20"/>
          <p:cNvPicPr preferRelativeResize="0"/>
          <p:nvPr/>
        </p:nvPicPr>
        <p:blipFill>
          <a:blip r:embed="rId5">
            <a:alphaModFix/>
          </a:blip>
          <a:stretch>
            <a:fillRect/>
          </a:stretch>
        </p:blipFill>
        <p:spPr>
          <a:xfrm>
            <a:off x="4831212" y="1308252"/>
            <a:ext cx="1850375" cy="1435751"/>
          </a:xfrm>
          <a:prstGeom prst="rect">
            <a:avLst/>
          </a:prstGeom>
          <a:noFill/>
          <a:ln>
            <a:noFill/>
          </a:ln>
        </p:spPr>
      </p:pic>
      <p:pic>
        <p:nvPicPr>
          <p:cNvPr id="3" name="Picture 2" descr="Chart, scatter chart&#10;&#10;Description automatically generated">
            <a:extLst>
              <a:ext uri="{FF2B5EF4-FFF2-40B4-BE49-F238E27FC236}">
                <a16:creationId xmlns:a16="http://schemas.microsoft.com/office/drawing/2014/main" id="{97012199-7D58-EE90-AC60-2EF65A26DF67}"/>
              </a:ext>
            </a:extLst>
          </p:cNvPr>
          <p:cNvPicPr>
            <a:picLocks noChangeAspect="1"/>
          </p:cNvPicPr>
          <p:nvPr/>
        </p:nvPicPr>
        <p:blipFill>
          <a:blip r:embed="rId6"/>
          <a:stretch>
            <a:fillRect/>
          </a:stretch>
        </p:blipFill>
        <p:spPr>
          <a:xfrm>
            <a:off x="4539388" y="2940257"/>
            <a:ext cx="2187026" cy="1959701"/>
          </a:xfrm>
          <a:prstGeom prst="rect">
            <a:avLst/>
          </a:prstGeom>
        </p:spPr>
      </p:pic>
      <p:pic>
        <p:nvPicPr>
          <p:cNvPr id="5" name="Picture 4" descr="Chart, scatter chart&#10;&#10;Description automatically generated">
            <a:extLst>
              <a:ext uri="{FF2B5EF4-FFF2-40B4-BE49-F238E27FC236}">
                <a16:creationId xmlns:a16="http://schemas.microsoft.com/office/drawing/2014/main" id="{BA35E6E2-6D17-475D-0971-D15B4CECD0D0}"/>
              </a:ext>
            </a:extLst>
          </p:cNvPr>
          <p:cNvPicPr>
            <a:picLocks noChangeAspect="1"/>
          </p:cNvPicPr>
          <p:nvPr/>
        </p:nvPicPr>
        <p:blipFill>
          <a:blip r:embed="rId7"/>
          <a:stretch>
            <a:fillRect/>
          </a:stretch>
        </p:blipFill>
        <p:spPr>
          <a:xfrm>
            <a:off x="6862890" y="3050793"/>
            <a:ext cx="2040731" cy="1799991"/>
          </a:xfrm>
          <a:prstGeom prst="rect">
            <a:avLst/>
          </a:prstGeom>
        </p:spPr>
      </p:pic>
      <p:pic>
        <p:nvPicPr>
          <p:cNvPr id="7" name="Picture 6" descr="Chart, scatter chart&#10;&#10;Description automatically generated">
            <a:extLst>
              <a:ext uri="{FF2B5EF4-FFF2-40B4-BE49-F238E27FC236}">
                <a16:creationId xmlns:a16="http://schemas.microsoft.com/office/drawing/2014/main" id="{A6C9FC7F-2D89-0EA3-5BD8-875BB65D2D3A}"/>
              </a:ext>
            </a:extLst>
          </p:cNvPr>
          <p:cNvPicPr>
            <a:picLocks noChangeAspect="1"/>
          </p:cNvPicPr>
          <p:nvPr/>
        </p:nvPicPr>
        <p:blipFill rotWithShape="1">
          <a:blip r:embed="rId8"/>
          <a:srcRect t="9760"/>
          <a:stretch/>
        </p:blipFill>
        <p:spPr>
          <a:xfrm>
            <a:off x="6734335" y="997158"/>
            <a:ext cx="2040731" cy="1943099"/>
          </a:xfrm>
          <a:prstGeom prst="rect">
            <a:avLst/>
          </a:prstGeom>
        </p:spPr>
      </p:pic>
      <p:sp>
        <p:nvSpPr>
          <p:cNvPr id="8" name="Rectangle 7">
            <a:extLst>
              <a:ext uri="{FF2B5EF4-FFF2-40B4-BE49-F238E27FC236}">
                <a16:creationId xmlns:a16="http://schemas.microsoft.com/office/drawing/2014/main" id="{C64B75C8-3E6A-7518-49C1-2A3D34730CE9}"/>
              </a:ext>
            </a:extLst>
          </p:cNvPr>
          <p:cNvSpPr/>
          <p:nvPr/>
        </p:nvSpPr>
        <p:spPr>
          <a:xfrm>
            <a:off x="2087696" y="1746173"/>
            <a:ext cx="1022356" cy="825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BE8FBF6-6C3E-53FA-F54D-EEBF87177FC7}"/>
              </a:ext>
            </a:extLst>
          </p:cNvPr>
          <p:cNvCxnSpPr>
            <a:cxnSpLocks/>
          </p:cNvCxnSpPr>
          <p:nvPr/>
        </p:nvCxnSpPr>
        <p:spPr>
          <a:xfrm flipV="1">
            <a:off x="3110052" y="1580503"/>
            <a:ext cx="1505230" cy="1656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237AE9-5679-09AD-43FA-0444A34A7CDA}"/>
              </a:ext>
            </a:extLst>
          </p:cNvPr>
          <p:cNvCxnSpPr>
            <a:cxnSpLocks/>
          </p:cNvCxnSpPr>
          <p:nvPr/>
        </p:nvCxnSpPr>
        <p:spPr>
          <a:xfrm>
            <a:off x="3110052" y="2571750"/>
            <a:ext cx="1505230" cy="3015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EB1BAED-2392-5980-F373-7C9EC6049544}"/>
              </a:ext>
            </a:extLst>
          </p:cNvPr>
          <p:cNvSpPr/>
          <p:nvPr/>
        </p:nvSpPr>
        <p:spPr>
          <a:xfrm>
            <a:off x="4615282" y="1580920"/>
            <a:ext cx="1710520" cy="12923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Google Shape;124;p20"/>
          <p:cNvPicPr preferRelativeResize="0"/>
          <p:nvPr/>
        </p:nvPicPr>
        <p:blipFill>
          <a:blip r:embed="rId9">
            <a:alphaModFix/>
          </a:blip>
          <a:stretch>
            <a:fillRect/>
          </a:stretch>
        </p:blipFill>
        <p:spPr>
          <a:xfrm>
            <a:off x="5553911" y="953335"/>
            <a:ext cx="148350" cy="965725"/>
          </a:xfrm>
          <a:prstGeom prst="rect">
            <a:avLst/>
          </a:prstGeom>
          <a:noFill/>
          <a:ln>
            <a:noFill/>
          </a:ln>
        </p:spPr>
      </p:pic>
      <p:sp>
        <p:nvSpPr>
          <p:cNvPr id="2" name="Google Shape;119;p20">
            <a:extLst>
              <a:ext uri="{FF2B5EF4-FFF2-40B4-BE49-F238E27FC236}">
                <a16:creationId xmlns:a16="http://schemas.microsoft.com/office/drawing/2014/main" id="{2D5C36EC-6424-AC1C-2DDD-B7B106CCA464}"/>
              </a:ext>
            </a:extLst>
          </p:cNvPr>
          <p:cNvSpPr txBox="1"/>
          <p:nvPr/>
        </p:nvSpPr>
        <p:spPr>
          <a:xfrm>
            <a:off x="171384" y="1565060"/>
            <a:ext cx="751018"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err="1"/>
              <a:t>mPFC</a:t>
            </a:r>
            <a:endParaRPr sz="1100" dirty="0"/>
          </a:p>
        </p:txBody>
      </p:sp>
      <p:sp>
        <p:nvSpPr>
          <p:cNvPr id="4" name="Google Shape;119;p20">
            <a:extLst>
              <a:ext uri="{FF2B5EF4-FFF2-40B4-BE49-F238E27FC236}">
                <a16:creationId xmlns:a16="http://schemas.microsoft.com/office/drawing/2014/main" id="{8F792BC2-9C12-F367-49C7-FEE56886A755}"/>
              </a:ext>
            </a:extLst>
          </p:cNvPr>
          <p:cNvSpPr txBox="1"/>
          <p:nvPr/>
        </p:nvSpPr>
        <p:spPr>
          <a:xfrm>
            <a:off x="1979565" y="1436197"/>
            <a:ext cx="751018"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DMS</a:t>
            </a: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indefinite" fill="hold" nodeType="clickEffect">
                                  <p:stCondLst>
                                    <p:cond delay="0"/>
                                  </p:stCondLst>
                                  <p:childTnLst>
                                    <p:anim calcmode="discrete" valueType="str">
                                      <p:cBhvr>
                                        <p:cTn id="20" dur="1000" fill="hold"/>
                                        <p:tgtEl>
                                          <p:spTgt spid="124"/>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4;p19">
            <a:extLst>
              <a:ext uri="{FF2B5EF4-FFF2-40B4-BE49-F238E27FC236}">
                <a16:creationId xmlns:a16="http://schemas.microsoft.com/office/drawing/2014/main" id="{50290398-73B1-2287-F51D-981C1D927126}"/>
              </a:ext>
            </a:extLst>
          </p:cNvPr>
          <p:cNvSpPr txBox="1">
            <a:spLocks/>
          </p:cNvSpPr>
          <p:nvPr/>
        </p:nvSpPr>
        <p:spPr>
          <a:xfrm>
            <a:off x="172890" y="304559"/>
            <a:ext cx="6249900" cy="941688"/>
          </a:xfrm>
          <a:prstGeom prst="rect">
            <a:avLst/>
          </a:prstGeom>
          <a:solidFill>
            <a:srgbClr val="F9CB9C"/>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2400" dirty="0"/>
              <a:t>Can in vivo LTP induction alter alcohol seeking behavior?</a:t>
            </a:r>
          </a:p>
        </p:txBody>
      </p:sp>
      <p:sp>
        <p:nvSpPr>
          <p:cNvPr id="5" name="Google Shape;109;p19">
            <a:extLst>
              <a:ext uri="{FF2B5EF4-FFF2-40B4-BE49-F238E27FC236}">
                <a16:creationId xmlns:a16="http://schemas.microsoft.com/office/drawing/2014/main" id="{F1E868AA-BC71-496E-3A58-3BFCE0729B5E}"/>
              </a:ext>
            </a:extLst>
          </p:cNvPr>
          <p:cNvSpPr txBox="1"/>
          <p:nvPr/>
        </p:nvSpPr>
        <p:spPr>
          <a:xfrm>
            <a:off x="5756400" y="0"/>
            <a:ext cx="3387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t>Introduction | </a:t>
            </a:r>
            <a:r>
              <a:rPr lang="en" sz="1100" b="1" dirty="0"/>
              <a:t>Results (3) </a:t>
            </a:r>
            <a:r>
              <a:rPr lang="en" sz="1100" dirty="0"/>
              <a:t>| Discussion | Questions</a:t>
            </a:r>
            <a:endParaRPr sz="1100" dirty="0"/>
          </a:p>
        </p:txBody>
      </p:sp>
      <p:pic>
        <p:nvPicPr>
          <p:cNvPr id="7" name="Picture 6" descr="Diagram&#10;&#10;Description automatically generated">
            <a:extLst>
              <a:ext uri="{FF2B5EF4-FFF2-40B4-BE49-F238E27FC236}">
                <a16:creationId xmlns:a16="http://schemas.microsoft.com/office/drawing/2014/main" id="{D77F4101-E058-A772-58BA-CA14832B3013}"/>
              </a:ext>
            </a:extLst>
          </p:cNvPr>
          <p:cNvPicPr>
            <a:picLocks noChangeAspect="1"/>
          </p:cNvPicPr>
          <p:nvPr/>
        </p:nvPicPr>
        <p:blipFill>
          <a:blip r:embed="rId2"/>
          <a:stretch>
            <a:fillRect/>
          </a:stretch>
        </p:blipFill>
        <p:spPr>
          <a:xfrm>
            <a:off x="172891" y="1246247"/>
            <a:ext cx="4261695" cy="1441869"/>
          </a:xfrm>
          <a:prstGeom prst="rect">
            <a:avLst/>
          </a:prstGeom>
        </p:spPr>
      </p:pic>
      <p:pic>
        <p:nvPicPr>
          <p:cNvPr id="9" name="Picture 8" descr="Chart, line chart&#10;&#10;Description automatically generated">
            <a:extLst>
              <a:ext uri="{FF2B5EF4-FFF2-40B4-BE49-F238E27FC236}">
                <a16:creationId xmlns:a16="http://schemas.microsoft.com/office/drawing/2014/main" id="{4986F575-4395-FFF7-FF05-2E488EE6A3AF}"/>
              </a:ext>
            </a:extLst>
          </p:cNvPr>
          <p:cNvPicPr>
            <a:picLocks noChangeAspect="1"/>
          </p:cNvPicPr>
          <p:nvPr/>
        </p:nvPicPr>
        <p:blipFill>
          <a:blip r:embed="rId3"/>
          <a:stretch>
            <a:fillRect/>
          </a:stretch>
        </p:blipFill>
        <p:spPr>
          <a:xfrm>
            <a:off x="4516592" y="1246247"/>
            <a:ext cx="4454517" cy="1499644"/>
          </a:xfrm>
          <a:prstGeom prst="rect">
            <a:avLst/>
          </a:prstGeom>
        </p:spPr>
      </p:pic>
      <p:pic>
        <p:nvPicPr>
          <p:cNvPr id="11" name="Picture 10" descr="Chart, scatter chart&#10;&#10;Description automatically generated">
            <a:extLst>
              <a:ext uri="{FF2B5EF4-FFF2-40B4-BE49-F238E27FC236}">
                <a16:creationId xmlns:a16="http://schemas.microsoft.com/office/drawing/2014/main" id="{6926A7C8-2B03-12DA-F2E7-7F863750FECC}"/>
              </a:ext>
            </a:extLst>
          </p:cNvPr>
          <p:cNvPicPr>
            <a:picLocks noChangeAspect="1"/>
          </p:cNvPicPr>
          <p:nvPr/>
        </p:nvPicPr>
        <p:blipFill>
          <a:blip r:embed="rId4"/>
          <a:stretch>
            <a:fillRect/>
          </a:stretch>
        </p:blipFill>
        <p:spPr>
          <a:xfrm>
            <a:off x="6980650" y="3059717"/>
            <a:ext cx="2163350" cy="1922443"/>
          </a:xfrm>
          <a:prstGeom prst="rect">
            <a:avLst/>
          </a:prstGeom>
        </p:spPr>
      </p:pic>
      <p:pic>
        <p:nvPicPr>
          <p:cNvPr id="13" name="Picture 12" descr="Chart, diagram&#10;&#10;Description automatically generated">
            <a:extLst>
              <a:ext uri="{FF2B5EF4-FFF2-40B4-BE49-F238E27FC236}">
                <a16:creationId xmlns:a16="http://schemas.microsoft.com/office/drawing/2014/main" id="{6D29B768-9619-9295-AE00-7FAA0E3884A0}"/>
              </a:ext>
            </a:extLst>
          </p:cNvPr>
          <p:cNvPicPr>
            <a:picLocks noChangeAspect="1"/>
          </p:cNvPicPr>
          <p:nvPr/>
        </p:nvPicPr>
        <p:blipFill>
          <a:blip r:embed="rId5"/>
          <a:stretch>
            <a:fillRect/>
          </a:stretch>
        </p:blipFill>
        <p:spPr>
          <a:xfrm>
            <a:off x="4773967" y="2938443"/>
            <a:ext cx="2163350" cy="2043717"/>
          </a:xfrm>
          <a:prstGeom prst="rect">
            <a:avLst/>
          </a:prstGeom>
        </p:spPr>
      </p:pic>
      <p:sp>
        <p:nvSpPr>
          <p:cNvPr id="14" name="TextBox 13">
            <a:extLst>
              <a:ext uri="{FF2B5EF4-FFF2-40B4-BE49-F238E27FC236}">
                <a16:creationId xmlns:a16="http://schemas.microsoft.com/office/drawing/2014/main" id="{E12004BF-9BDE-9598-9E97-87E264E64B3B}"/>
              </a:ext>
            </a:extLst>
          </p:cNvPr>
          <p:cNvSpPr txBox="1"/>
          <p:nvPr/>
        </p:nvSpPr>
        <p:spPr>
          <a:xfrm>
            <a:off x="77159" y="3059717"/>
            <a:ext cx="4653563" cy="1600438"/>
          </a:xfrm>
          <a:prstGeom prst="rect">
            <a:avLst/>
          </a:prstGeom>
          <a:noFill/>
        </p:spPr>
        <p:txBody>
          <a:bodyPr wrap="square" rtlCol="0">
            <a:spAutoFit/>
          </a:bodyPr>
          <a:lstStyle/>
          <a:p>
            <a:pPr marL="285750" indent="-285750">
              <a:buFontTx/>
              <a:buChar char="-"/>
            </a:pPr>
            <a:r>
              <a:rPr lang="en-US" dirty="0"/>
              <a:t>In vivo LTP induction increased active lever presses and alcohol intake but nor sucrose intake</a:t>
            </a:r>
            <a:br>
              <a:rPr lang="en-US" dirty="0"/>
            </a:br>
            <a:endParaRPr lang="en-US" dirty="0"/>
          </a:p>
          <a:p>
            <a:pPr marL="285750" indent="-285750">
              <a:buFontTx/>
              <a:buChar char="-"/>
            </a:pPr>
            <a:r>
              <a:rPr lang="en-US" dirty="0"/>
              <a:t>In vivo LTP induction increased AMPAR mediated excitatory drive and the AMPAR/NMDAR ratio for alcohol consuming rat cohort and failed to do so for sucrose consuming rat cohort</a:t>
            </a:r>
          </a:p>
        </p:txBody>
      </p:sp>
    </p:spTree>
    <p:extLst>
      <p:ext uri="{BB962C8B-B14F-4D97-AF65-F5344CB8AC3E}">
        <p14:creationId xmlns:p14="http://schemas.microsoft.com/office/powerpoint/2010/main" val="10007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1273</TotalTime>
  <Words>829</Words>
  <Application>Microsoft Macintosh PowerPoint</Application>
  <PresentationFormat>On-screen Show (16:9)</PresentationFormat>
  <Paragraphs>92</Paragraphs>
  <Slides>17</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Arial</vt:lpstr>
      <vt:lpstr>Simple Light</vt:lpstr>
      <vt:lpstr>Bidirectional and long-lasting control of alcohol-seeking behavior by corticostriatal LTP and LTD</vt:lpstr>
      <vt:lpstr>Overview</vt:lpstr>
      <vt:lpstr>Substance Use Disorder arises from a complex combination of altered: Emotional valence Behavioral responses to stress and reward Neuronal connectivity and neurotransmitter release involved circuits</vt:lpstr>
      <vt:lpstr>How does synaptic plasticity control adaptive changes in drug-seeking behavior?</vt:lpstr>
      <vt:lpstr>PowerPoint Presentation</vt:lpstr>
      <vt:lpstr>Channelrhodopsin strategies</vt:lpstr>
      <vt:lpstr>oPSD facilitates induction of NMDAR-dependent LTP and LTD in DMS in vitro</vt:lpstr>
      <vt:lpstr>Can corticostriatal afferents drive synaptic plasticity in the DMS?</vt:lpstr>
      <vt:lpstr>PowerPoint Presentation</vt:lpstr>
      <vt:lpstr>PowerPoint Presentation</vt:lpstr>
      <vt:lpstr>PowerPoint Presentation</vt:lpstr>
      <vt:lpstr>PowerPoint Presentation</vt:lpstr>
      <vt:lpstr>PowerPoint Presentation</vt:lpstr>
      <vt:lpstr>Summary</vt:lpstr>
      <vt:lpstr>Pros</vt:lpstr>
      <vt:lpstr>Discussion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Bidirectional and long-lasting control of alcohol-seeking behavior by corticostriatal LTP and LTD</dc:title>
  <cp:lastModifiedBy>Raghavan, Ritika</cp:lastModifiedBy>
  <cp:revision>8</cp:revision>
  <dcterms:modified xsi:type="dcterms:W3CDTF">2022-10-25T20:22:18Z</dcterms:modified>
</cp:coreProperties>
</file>